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0" r:id="rId4"/>
    <p:sldId id="279" r:id="rId5"/>
    <p:sldId id="263" r:id="rId6"/>
    <p:sldId id="265" r:id="rId7"/>
    <p:sldId id="266" r:id="rId8"/>
    <p:sldId id="294" r:id="rId9"/>
    <p:sldId id="268" r:id="rId10"/>
    <p:sldId id="290" r:id="rId11"/>
    <p:sldId id="295" r:id="rId12"/>
    <p:sldId id="291" r:id="rId13"/>
    <p:sldId id="318" r:id="rId14"/>
    <p:sldId id="319" r:id="rId15"/>
    <p:sldId id="296" r:id="rId16"/>
    <p:sldId id="270" r:id="rId17"/>
    <p:sldId id="272" r:id="rId18"/>
    <p:sldId id="273" r:id="rId19"/>
    <p:sldId id="274" r:id="rId20"/>
    <p:sldId id="276" r:id="rId21"/>
    <p:sldId id="298" r:id="rId22"/>
    <p:sldId id="322" r:id="rId23"/>
    <p:sldId id="320" r:id="rId24"/>
    <p:sldId id="323" r:id="rId25"/>
    <p:sldId id="324" r:id="rId26"/>
    <p:sldId id="326" r:id="rId27"/>
    <p:sldId id="327" r:id="rId28"/>
    <p:sldId id="328" r:id="rId29"/>
    <p:sldId id="329" r:id="rId30"/>
    <p:sldId id="283" r:id="rId31"/>
    <p:sldId id="284" r:id="rId32"/>
    <p:sldId id="300" r:id="rId33"/>
    <p:sldId id="303" r:id="rId34"/>
    <p:sldId id="287" r:id="rId35"/>
    <p:sldId id="302" r:id="rId36"/>
    <p:sldId id="288" r:id="rId37"/>
    <p:sldId id="330" r:id="rId38"/>
    <p:sldId id="331" r:id="rId39"/>
    <p:sldId id="332" r:id="rId40"/>
    <p:sldId id="304" r:id="rId41"/>
    <p:sldId id="333" r:id="rId42"/>
    <p:sldId id="310" r:id="rId43"/>
    <p:sldId id="311" r:id="rId44"/>
    <p:sldId id="312" r:id="rId45"/>
    <p:sldId id="308" r:id="rId46"/>
    <p:sldId id="334" r:id="rId47"/>
    <p:sldId id="309" r:id="rId48"/>
    <p:sldId id="305" r:id="rId49"/>
    <p:sldId id="31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  <a:srgbClr val="7DC567"/>
    <a:srgbClr val="5E5E5E"/>
    <a:srgbClr val="FFFF00"/>
    <a:srgbClr val="4EC9B0"/>
    <a:srgbClr val="36BCEC"/>
    <a:srgbClr val="A4CA39"/>
    <a:srgbClr val="AA59A2"/>
    <a:srgbClr val="3798D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3" autoAdjust="0"/>
    <p:restoredTop sz="93820" autoAdjust="0"/>
  </p:normalViewPr>
  <p:slideViewPr>
    <p:cSldViewPr snapToGrid="0">
      <p:cViewPr varScale="1">
        <p:scale>
          <a:sx n="120" d="100"/>
          <a:sy n="120" d="100"/>
        </p:scale>
        <p:origin x="132" y="9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B1143-8BD3-458B-B6EA-F4EAAC8006B8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B3797-8B0E-4C11-AF67-B52481215E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65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35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791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22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7751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20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8693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0597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277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9746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46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53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90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182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9689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8239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53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31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B3797-8B0E-4C11-AF67-B52481215E94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739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Ryan Davis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3972246"/>
          </a:xfrm>
          <a:effectLst/>
        </p:spPr>
        <p:txBody>
          <a:bodyPr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2015 Ryan Davis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0" y="0"/>
            <a:ext cx="12192000" cy="16177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307606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 userDrawn="1"/>
        </p:nvSpPr>
        <p:spPr bwMode="auto">
          <a:xfrm>
            <a:off x="-1" y="2730548"/>
            <a:ext cx="12192000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43775"/>
            <a:ext cx="10571998" cy="97045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9/27/2018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5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kwlothrop/lists/xamarin-mvp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dunn.org/2018/08/08/xamarin-tip-embed-your-xamarin-forms-pages-in-your-ios-viewcontrollers/" TargetMode="External"/><Relationship Id="rId2" Type="http://schemas.openxmlformats.org/officeDocument/2006/relationships/hyperlink" Target="https://github.com/jsuarezruiz/xamarin-forms-goodlooking-U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exdunn.org/2018/07/19/xamarin-tip-embed-your-xamarin-forms-pages-in-your-android-activitie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suarezruiz/xamarin-forms-goodlooking-UI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entLayout/Cirrious.FluentLayou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hyperlink" Target="https://kent-boogaart.com/blog/reducing-auto-layout-fric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xamarin.com/discussion/comment/19977/#Comment_1997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fracto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hyperlink" Target="https://github.com/VincentH-Net/CSharpForMarku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giuz.wordpress.com/2013/11/22/how-to-make-a-vm-boot-your-osx-partition-from-windows/" TargetMode="External"/><Relationship Id="rId2" Type="http://schemas.openxmlformats.org/officeDocument/2006/relationships/hyperlink" Target="http://www.tekrevue.com/parallels-10-fusion-7-virtualbox-benchmark/1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ent-boogaart.com/blog/password-protected-encryption-provider-for-akavach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androiddev.com/secure-data-in-android-encrypting-large-data-dda256a55b36" TargetMode="External"/><Relationship Id="rId4" Type="http://schemas.openxmlformats.org/officeDocument/2006/relationships/hyperlink" Target="https://msicc.net/xamarin-forms-akavache-and-i-ensuring-protection-of-sensitive-data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ttiefile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avisau/essential-interfac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xamarin.com/" TargetMode="External"/><Relationship Id="rId7" Type="http://schemas.openxmlformats.org/officeDocument/2006/relationships/hyperlink" Target="https://docs.microsoft.com/en-us/xamarin/xamarin-forms/creating-mobile-apps-xamarin-forms/" TargetMode="External"/><Relationship Id="rId2" Type="http://schemas.openxmlformats.org/officeDocument/2006/relationships/hyperlink" Target="https://docs.microsoft.com/en-us/xamar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nt-boogaart.com/you-i-and-reactiveui/" TargetMode="External"/><Relationship Id="rId5" Type="http://schemas.openxmlformats.org/officeDocument/2006/relationships/hyperlink" Target="https://www.manning.com/books/xamarin-in-action" TargetMode="External"/><Relationship Id="rId4" Type="http://schemas.openxmlformats.org/officeDocument/2006/relationships/hyperlink" Target="https://www.packtpub.com/application-development/mastering-xamarinforms-second-edition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xamarin/Xamarin.Forms" TargetMode="External"/><Relationship Id="rId3" Type="http://schemas.openxmlformats.org/officeDocument/2006/relationships/hyperlink" Target="https://twitter.com/kwlothrop/lists/xamarin-mvps" TargetMode="External"/><Relationship Id="rId7" Type="http://schemas.openxmlformats.org/officeDocument/2006/relationships/hyperlink" Target="https://gitter.im/xamarin/xamarin-androi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ter.im/xamarin/xamarin-macios" TargetMode="External"/><Relationship Id="rId5" Type="http://schemas.openxmlformats.org/officeDocument/2006/relationships/hyperlink" Target="https://www.planetxamarin.com/" TargetMode="External"/><Relationship Id="rId4" Type="http://schemas.openxmlformats.org/officeDocument/2006/relationships/hyperlink" Target="https://xamarinchat.herokuapp.com/" TargetMode="External"/><Relationship Id="rId9" Type="http://schemas.openxmlformats.org/officeDocument/2006/relationships/hyperlink" Target="http://www.weeklyxamarin.com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ulcbetts/refit" TargetMode="External"/><Relationship Id="rId3" Type="http://schemas.openxmlformats.org/officeDocument/2006/relationships/hyperlink" Target="https://github.com/reactiveui/ReactiveUI" TargetMode="External"/><Relationship Id="rId7" Type="http://schemas.openxmlformats.org/officeDocument/2006/relationships/hyperlink" Target="https://github.com/akavache/Akavache" TargetMode="External"/><Relationship Id="rId2" Type="http://schemas.openxmlformats.org/officeDocument/2006/relationships/hyperlink" Target="https://github.com/MvvmCross/MvvmCro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d00z/FreshMvvm" TargetMode="External"/><Relationship Id="rId11" Type="http://schemas.openxmlformats.org/officeDocument/2006/relationships/hyperlink" Target="https://github.com/VincentH-Net/CSharpForMarkup" TargetMode="External"/><Relationship Id="rId5" Type="http://schemas.openxmlformats.org/officeDocument/2006/relationships/hyperlink" Target="https://prismlibrary.github.io/docs/" TargetMode="External"/><Relationship Id="rId10" Type="http://schemas.openxmlformats.org/officeDocument/2006/relationships/hyperlink" Target="https://docs.microsoft.com/en-us/xamarin/essentials/" TargetMode="External"/><Relationship Id="rId4" Type="http://schemas.openxmlformats.org/officeDocument/2006/relationships/hyperlink" Target="http://www.mvvmlight.net/" TargetMode="External"/><Relationship Id="rId9" Type="http://schemas.openxmlformats.org/officeDocument/2006/relationships/hyperlink" Target="https://github.com/martijn00/LottieXamari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uarezruiz/awesome-xamarin-forms" TargetMode="External"/><Relationship Id="rId2" Type="http://schemas.openxmlformats.org/officeDocument/2006/relationships/hyperlink" Target="https://github.com/XamSome/awesome-xamar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suarezruiz/xamarin-forms-goodlooking-UI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arin/urho" TargetMode="External"/><Relationship Id="rId7" Type="http://schemas.openxmlformats.org/officeDocument/2006/relationships/hyperlink" Target="https://urho3d.github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nnel9.msdn.com/Events/Build/2017/T6052" TargetMode="External"/><Relationship Id="rId5" Type="http://schemas.openxmlformats.org/officeDocument/2006/relationships/hyperlink" Target="https://ryandavis.io/introduction-to-urhosharp/" TargetMode="External"/><Relationship Id="rId4" Type="http://schemas.openxmlformats.org/officeDocument/2006/relationships/hyperlink" Target="https://docs.microsoft.com/en-us/xamarin/graphics-games/urhosharp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center.ms/" TargetMode="External"/><Relationship Id="rId7" Type="http://schemas.openxmlformats.org/officeDocument/2006/relationships/hyperlink" Target="https://github.com/dansiegel/Mobile.BuildTool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ntemagno.com/tag/continuous-integration/" TargetMode="External"/><Relationship Id="rId5" Type="http://schemas.openxmlformats.org/officeDocument/2006/relationships/hyperlink" Target="https://ryandavis.io/introduction-to-visual-studio-app-center/" TargetMode="External"/><Relationship Id="rId4" Type="http://schemas.openxmlformats.org/officeDocument/2006/relationships/hyperlink" Target="https://docs.microsoft.com/en-us/appcenter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osdevweekly.com/" TargetMode="External"/><Relationship Id="rId2" Type="http://schemas.openxmlformats.org/officeDocument/2006/relationships/hyperlink" Target="http://www.raywenderlic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pple.com/ios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geconflict.fm/" TargetMode="External"/><Relationship Id="rId2" Type="http://schemas.openxmlformats.org/officeDocument/2006/relationships/hyperlink" Target="https://channel9.msdn.com/Shows/Xamarin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nemobile.io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Starting out right with Xamarin</a:t>
            </a:r>
            <a:br>
              <a:rPr lang="en-AU" dirty="0"/>
            </a:br>
            <a:r>
              <a:rPr lang="en-AU" sz="1600" dirty="0"/>
              <a:t> </a:t>
            </a:r>
            <a:br>
              <a:rPr lang="en-AU" sz="1600" dirty="0"/>
            </a:br>
            <a:r>
              <a:rPr lang="en-AU" sz="16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201113"/>
          </a:xfrm>
        </p:spPr>
        <p:txBody>
          <a:bodyPr>
            <a:normAutofit/>
          </a:bodyPr>
          <a:lstStyle/>
          <a:p>
            <a:r>
              <a:rPr lang="en-AU" dirty="0"/>
              <a:t>RYAN DAVIS</a:t>
            </a:r>
          </a:p>
          <a:p>
            <a:r>
              <a:rPr lang="en-AU" dirty="0"/>
              <a:t>QUEENSLAND C# MOBILE DEVELOPERS MEETUP</a:t>
            </a:r>
          </a:p>
          <a:p>
            <a:r>
              <a:rPr lang="en-AU" dirty="0"/>
              <a:t>2018 09 25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0001" y="3891210"/>
            <a:ext cx="10572000" cy="58310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and other useful tips, tricks and resources</a:t>
            </a:r>
            <a:br>
              <a:rPr lang="en-AU" sz="1600" dirty="0"/>
            </a:br>
            <a:endParaRPr lang="en-AU" sz="1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10001" y="4182762"/>
            <a:ext cx="10572000" cy="58310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 err="1"/>
              <a:t>p.s.</a:t>
            </a:r>
            <a:r>
              <a:rPr lang="en-AU" sz="1600" dirty="0"/>
              <a:t> still just my opinion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D174FE-469E-4DE8-AA70-943EB3B93754}"/>
              </a:ext>
            </a:extLst>
          </p:cNvPr>
          <p:cNvGrpSpPr/>
          <p:nvPr/>
        </p:nvGrpSpPr>
        <p:grpSpPr>
          <a:xfrm>
            <a:off x="7005049" y="-851383"/>
            <a:ext cx="6691283" cy="5769649"/>
            <a:chOff x="7149829" y="-948595"/>
            <a:chExt cx="6691283" cy="5769649"/>
          </a:xfrm>
        </p:grpSpPr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047A80F2-D8A0-4A0A-B5F6-87EB7B11F7A4}"/>
                </a:ext>
              </a:extLst>
            </p:cNvPr>
            <p:cNvSpPr/>
            <p:nvPr/>
          </p:nvSpPr>
          <p:spPr>
            <a:xfrm rot="20656711" flipH="1">
              <a:off x="7641430" y="-948595"/>
              <a:ext cx="5135195" cy="5769649"/>
            </a:xfrm>
            <a:prstGeom prst="diagStripe">
              <a:avLst>
                <a:gd name="adj" fmla="val 70093"/>
              </a:avLst>
            </a:prstGeom>
            <a:ln w="381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297C4-73A0-4F5D-9315-38BFEFA0B88A}"/>
                </a:ext>
              </a:extLst>
            </p:cNvPr>
            <p:cNvSpPr txBox="1"/>
            <p:nvPr/>
          </p:nvSpPr>
          <p:spPr>
            <a:xfrm rot="1953317">
              <a:off x="7149829" y="1004526"/>
              <a:ext cx="66912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4800" b="1" u="sng" dirty="0"/>
                <a:t>2018 EDITION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753698"/>
      </p:ext>
    </p:extLst>
  </p:cSld>
  <p:clrMapOvr>
    <a:masterClrMapping/>
  </p:clrMapOvr>
  <p:transition>
    <p:wipe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3"/>
            <a:ext cx="11288970" cy="3972246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Keeping your </a:t>
            </a:r>
            <a:r>
              <a:rPr lang="en-AU" sz="2800" dirty="0" err="1"/>
              <a:t>viewmodels</a:t>
            </a:r>
            <a:r>
              <a:rPr lang="en-AU" sz="2800" dirty="0"/>
              <a:t> in the core project and your views in native projects* encourages Good </a:t>
            </a:r>
            <a:r>
              <a:rPr lang="en-AU" sz="2800" dirty="0" err="1"/>
              <a:t>Habits</a:t>
            </a:r>
            <a:r>
              <a:rPr lang="en-AU" sz="2800" b="1" baseline="50000" dirty="0" err="1"/>
              <a:t>TM</a:t>
            </a:r>
            <a:endParaRPr lang="en-AU" sz="2800" b="1" baseline="50000" dirty="0"/>
          </a:p>
          <a:p>
            <a:pPr lvl="1"/>
            <a:r>
              <a:rPr lang="en-AU" sz="2200" dirty="0"/>
              <a:t>You cannot accidentally use platform-specific and non-</a:t>
            </a:r>
            <a:r>
              <a:rPr lang="en-AU" sz="2200" dirty="0" err="1"/>
              <a:t>netstandard</a:t>
            </a:r>
            <a:r>
              <a:rPr lang="en-AU" sz="2200" dirty="0"/>
              <a:t> APIs</a:t>
            </a:r>
          </a:p>
          <a:p>
            <a:pPr lvl="1"/>
            <a:r>
              <a:rPr lang="en-AU" sz="2200" dirty="0"/>
              <a:t>You cleanly separate your </a:t>
            </a:r>
            <a:r>
              <a:rPr lang="en-AU" sz="2200" dirty="0" err="1"/>
              <a:t>viewmodel</a:t>
            </a:r>
            <a:r>
              <a:rPr lang="en-AU" sz="2200" dirty="0"/>
              <a:t> and views, and your code goes into the </a:t>
            </a:r>
            <a:r>
              <a:rPr lang="en-AU" sz="2200" dirty="0" err="1"/>
              <a:t>viewmodel</a:t>
            </a:r>
            <a:r>
              <a:rPr lang="en-AU" sz="2200" dirty="0"/>
              <a:t> by default</a:t>
            </a:r>
            <a:r>
              <a:rPr lang="en-AU" sz="800" dirty="0">
                <a:solidFill>
                  <a:srgbClr val="5E5E5E"/>
                </a:solidFill>
              </a:rPr>
              <a:t>.</a:t>
            </a:r>
            <a:r>
              <a:rPr lang="en-AU" sz="1800" dirty="0"/>
              <a:t> </a:t>
            </a:r>
          </a:p>
          <a:p>
            <a:pPr marL="0" indent="0">
              <a:buNone/>
            </a:pPr>
            <a:endParaRPr lang="en-AU" sz="1100" dirty="0"/>
          </a:p>
          <a:p>
            <a:pPr marL="0" indent="0">
              <a:buNone/>
            </a:pPr>
            <a:r>
              <a:rPr lang="en-AU" sz="2800" dirty="0"/>
              <a:t>* In </a:t>
            </a:r>
            <a:r>
              <a:rPr lang="en-AU" sz="2800" dirty="0" err="1"/>
              <a:t>Xamarin.Forms</a:t>
            </a:r>
            <a:r>
              <a:rPr lang="en-AU" sz="2800" dirty="0"/>
              <a:t> projects, a dedicated UI project gives you the same separation and benefits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894584" cy="970450"/>
          </a:xfrm>
        </p:spPr>
        <p:txBody>
          <a:bodyPr/>
          <a:lstStyle/>
          <a:p>
            <a:r>
              <a:rPr lang="en-AU" dirty="0"/>
              <a:t>go MVVM with </a:t>
            </a:r>
            <a:r>
              <a:rPr lang="en-AU" dirty="0" err="1"/>
              <a:t>netstandard</a:t>
            </a:r>
            <a:r>
              <a:rPr lang="en-AU" dirty="0"/>
              <a:t> from the beginning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DE446-FB53-43DE-9A90-04DDF87A5A1B}"/>
              </a:ext>
            </a:extLst>
          </p:cNvPr>
          <p:cNvSpPr txBox="1"/>
          <p:nvPr/>
        </p:nvSpPr>
        <p:spPr>
          <a:xfrm>
            <a:off x="9262484" y="-1856409"/>
            <a:ext cx="3574935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AU" sz="2400" dirty="0"/>
              <a:t>- </a:t>
            </a:r>
            <a:r>
              <a:rPr lang="en-AU" sz="2400" dirty="0" err="1"/>
              <a:t>Netstandard</a:t>
            </a:r>
            <a:endParaRPr lang="en-AU" sz="2400" dirty="0"/>
          </a:p>
          <a:p>
            <a:pPr marL="342900" indent="-342900">
              <a:buFontTx/>
              <a:buChar char="-"/>
            </a:pPr>
            <a:r>
              <a:rPr lang="en-AU" sz="2400" dirty="0" err="1"/>
              <a:t>Xf</a:t>
            </a:r>
            <a:r>
              <a:rPr lang="en-AU" sz="2400" dirty="0"/>
              <a:t> first</a:t>
            </a:r>
          </a:p>
          <a:p>
            <a:pPr marL="342900" indent="-342900">
              <a:buFontTx/>
              <a:buChar char="-"/>
            </a:pPr>
            <a:r>
              <a:rPr lang="en-AU" sz="2400" dirty="0"/>
              <a:t>CI first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9B2A158-79F4-4DA8-BC90-182C4AB3D1D5}"/>
              </a:ext>
            </a:extLst>
          </p:cNvPr>
          <p:cNvSpPr txBox="1">
            <a:spLocks/>
          </p:cNvSpPr>
          <p:nvPr/>
        </p:nvSpPr>
        <p:spPr>
          <a:xfrm>
            <a:off x="8832992" y="337762"/>
            <a:ext cx="32294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AU" sz="1100" dirty="0"/>
              <a:t>(even if you focus on a single platform first)</a:t>
            </a:r>
          </a:p>
        </p:txBody>
      </p:sp>
    </p:spTree>
    <p:extLst>
      <p:ext uri="{BB962C8B-B14F-4D97-AF65-F5344CB8AC3E}">
        <p14:creationId xmlns:p14="http://schemas.microsoft.com/office/powerpoint/2010/main" val="42849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3"/>
          <p:cNvSpPr txBox="1">
            <a:spLocks/>
          </p:cNvSpPr>
          <p:nvPr/>
        </p:nvSpPr>
        <p:spPr>
          <a:xfrm>
            <a:off x="3870701" y="294377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dirty="0"/>
              <a:t>keep your </a:t>
            </a:r>
            <a:r>
              <a:rPr lang="en-AU" strike="sngStrike" dirty="0"/>
              <a:t>liabilities</a:t>
            </a:r>
            <a:r>
              <a:rPr lang="en-AU" dirty="0"/>
              <a:t> closer</a:t>
            </a:r>
            <a:endParaRPr lang="en-AU" strike="sngStrike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 rot="21083849">
            <a:off x="-138249" y="2565400"/>
            <a:ext cx="4157099" cy="153932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3900" dirty="0"/>
              <a:t>#3</a:t>
            </a:r>
            <a:endParaRPr lang="en-AU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9" y="1298913"/>
            <a:ext cx="386080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-= mobile principles to live by =- </a:t>
            </a:r>
          </a:p>
        </p:txBody>
      </p:sp>
      <p:sp>
        <p:nvSpPr>
          <p:cNvPr id="13" name="Rectangle 12"/>
          <p:cNvSpPr/>
          <p:nvPr/>
        </p:nvSpPr>
        <p:spPr>
          <a:xfrm rot="303497">
            <a:off x="6446072" y="3021300"/>
            <a:ext cx="2160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AU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E1E17-4382-40C9-A1FD-071FF90D1FF6}"/>
              </a:ext>
            </a:extLst>
          </p:cNvPr>
          <p:cNvSpPr/>
          <p:nvPr/>
        </p:nvSpPr>
        <p:spPr>
          <a:xfrm>
            <a:off x="6828752" y="2827197"/>
            <a:ext cx="187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dependencies </a:t>
            </a:r>
          </a:p>
        </p:txBody>
      </p:sp>
    </p:spTree>
    <p:extLst>
      <p:ext uri="{BB962C8B-B14F-4D97-AF65-F5344CB8AC3E}">
        <p14:creationId xmlns:p14="http://schemas.microsoft.com/office/powerpoint/2010/main" val="36345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  <p:bldP spid="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33900" y="2298700"/>
            <a:ext cx="7658100" cy="4559299"/>
          </a:xfrm>
          <a:prstGeom prst="rect">
            <a:avLst/>
          </a:prstGeom>
          <a:solidFill>
            <a:srgbClr val="5E5E5E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2"/>
            <a:ext cx="11288970" cy="4450747"/>
          </a:xfrm>
        </p:spPr>
        <p:txBody>
          <a:bodyPr/>
          <a:lstStyle/>
          <a:p>
            <a:r>
              <a:rPr lang="en-AU" sz="2400" dirty="0"/>
              <a:t>Xamarin lends itself to libraries and abstractions, and there are many</a:t>
            </a:r>
          </a:p>
          <a:p>
            <a:pPr marL="457200" lvl="1" indent="0">
              <a:buNone/>
            </a:pPr>
            <a:endParaRPr lang="en-AU" sz="2200" dirty="0"/>
          </a:p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Libraries can got stale for lots of reasons, some particular to the Xamarin/Mobile</a:t>
            </a:r>
          </a:p>
          <a:p>
            <a:pPr marL="457200" lvl="1" indent="0">
              <a:buNone/>
            </a:pPr>
            <a:endParaRPr lang="en-AU" sz="2200" dirty="0"/>
          </a:p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Mobile itself moves quickly and changes frequently – something that works today may be deprecated or disallowed in a year’s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660904" cy="970450"/>
          </a:xfrm>
        </p:spPr>
        <p:txBody>
          <a:bodyPr/>
          <a:lstStyle/>
          <a:p>
            <a:r>
              <a:rPr lang="en-AU" dirty="0"/>
              <a:t>mobile moves fast, libraries age faster</a:t>
            </a:r>
          </a:p>
        </p:txBody>
      </p:sp>
    </p:spTree>
    <p:extLst>
      <p:ext uri="{BB962C8B-B14F-4D97-AF65-F5344CB8AC3E}">
        <p14:creationId xmlns:p14="http://schemas.microsoft.com/office/powerpoint/2010/main" val="34562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33900" y="2298701"/>
            <a:ext cx="7658100" cy="4559299"/>
          </a:xfrm>
          <a:prstGeom prst="rect">
            <a:avLst/>
          </a:prstGeom>
          <a:solidFill>
            <a:srgbClr val="5E5E5E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2"/>
            <a:ext cx="11288970" cy="4450747"/>
          </a:xfrm>
        </p:spPr>
        <p:txBody>
          <a:bodyPr/>
          <a:lstStyle/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When the next android SDK deprecates features in your dependencies, or you want to bump your target version, what will you do if your libraries haven’t been updated?</a:t>
            </a:r>
          </a:p>
          <a:p>
            <a:pPr lvl="0">
              <a:buClr>
                <a:srgbClr val="418AB3"/>
              </a:buClr>
            </a:pPr>
            <a:endParaRPr lang="en-AU" sz="1200" dirty="0">
              <a:solidFill>
                <a:prstClr val="white"/>
              </a:solidFill>
            </a:endParaRPr>
          </a:p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If your dependencies move to newer API versions before you are ready, how can you incorporate important bugfixes or new features? </a:t>
            </a:r>
          </a:p>
          <a:p>
            <a:pPr lvl="0">
              <a:buClr>
                <a:srgbClr val="418AB3"/>
              </a:buClr>
            </a:pPr>
            <a:endParaRPr lang="en-AU" sz="1200" dirty="0">
              <a:solidFill>
                <a:prstClr val="white"/>
              </a:solidFill>
            </a:endParaRPr>
          </a:p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If you discover a bug in an abandoned library that you’re already shipping, how will you prevent it from affecting your users? </a:t>
            </a:r>
          </a:p>
          <a:p>
            <a:pPr marL="0" lvl="0" indent="0">
              <a:buClr>
                <a:srgbClr val="418AB3"/>
              </a:buClr>
              <a:buNone/>
            </a:pPr>
            <a:endParaRPr lang="en-AU" sz="2400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660904" cy="970450"/>
          </a:xfrm>
        </p:spPr>
        <p:txBody>
          <a:bodyPr/>
          <a:lstStyle/>
          <a:p>
            <a:r>
              <a:rPr lang="en-AU" dirty="0"/>
              <a:t>think carefully about adding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353253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33900" y="2298701"/>
            <a:ext cx="7658100" cy="4559299"/>
          </a:xfrm>
          <a:prstGeom prst="rect">
            <a:avLst/>
          </a:prstGeom>
          <a:solidFill>
            <a:srgbClr val="5E5E5E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3715352"/>
            <a:ext cx="11464468" cy="2998457"/>
          </a:xfrm>
        </p:spPr>
        <p:txBody>
          <a:bodyPr/>
          <a:lstStyle/>
          <a:p>
            <a:pPr lvl="0"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A private NuGet feed to host builds from forks can help out in a pinch</a:t>
            </a:r>
          </a:p>
          <a:p>
            <a:pPr lvl="1">
              <a:buClr>
                <a:srgbClr val="418AB3"/>
              </a:buClr>
            </a:pPr>
            <a:r>
              <a:rPr lang="en-AU" sz="2200" dirty="0">
                <a:solidFill>
                  <a:prstClr val="white"/>
                </a:solidFill>
              </a:rPr>
              <a:t>e.g. </a:t>
            </a:r>
            <a:r>
              <a:rPr lang="en-AU" sz="2200" dirty="0" err="1">
                <a:solidFill>
                  <a:prstClr val="white"/>
                </a:solidFill>
              </a:rPr>
              <a:t>uptarget</a:t>
            </a:r>
            <a:r>
              <a:rPr lang="en-AU" sz="2200" dirty="0">
                <a:solidFill>
                  <a:prstClr val="white"/>
                </a:solidFill>
              </a:rPr>
              <a:t> or </a:t>
            </a:r>
            <a:r>
              <a:rPr lang="en-AU" sz="2200" dirty="0" err="1">
                <a:solidFill>
                  <a:prstClr val="white"/>
                </a:solidFill>
              </a:rPr>
              <a:t>downtarget</a:t>
            </a:r>
            <a:r>
              <a:rPr lang="en-AU" sz="2200" dirty="0">
                <a:solidFill>
                  <a:prstClr val="white"/>
                </a:solidFill>
              </a:rPr>
              <a:t> a dependency  </a:t>
            </a:r>
          </a:p>
          <a:p>
            <a:pPr lvl="1">
              <a:buClr>
                <a:srgbClr val="418AB3"/>
              </a:buClr>
            </a:pPr>
            <a:r>
              <a:rPr lang="en-AU" sz="2200" dirty="0">
                <a:solidFill>
                  <a:prstClr val="white"/>
                </a:solidFill>
              </a:rPr>
              <a:t>Incorporate a bugfix that the maintainer hasn’t merged</a:t>
            </a:r>
          </a:p>
          <a:p>
            <a:pPr lvl="1">
              <a:buClr>
                <a:srgbClr val="418AB3"/>
              </a:buClr>
            </a:pPr>
            <a:r>
              <a:rPr lang="en-AU" sz="2200" dirty="0">
                <a:solidFill>
                  <a:prstClr val="white"/>
                </a:solidFill>
              </a:rPr>
              <a:t>Add </a:t>
            </a:r>
            <a:r>
              <a:rPr lang="en-AU" sz="2200" dirty="0" err="1">
                <a:solidFill>
                  <a:prstClr val="white"/>
                </a:solidFill>
              </a:rPr>
              <a:t>InternalsVisibleTo</a:t>
            </a:r>
            <a:r>
              <a:rPr lang="en-AU" sz="2200" dirty="0">
                <a:solidFill>
                  <a:prstClr val="white"/>
                </a:solidFill>
              </a:rPr>
              <a:t>(“</a:t>
            </a:r>
            <a:r>
              <a:rPr lang="en-AU" sz="2200" dirty="0" err="1">
                <a:solidFill>
                  <a:prstClr val="white"/>
                </a:solidFill>
              </a:rPr>
              <a:t>yourproject</a:t>
            </a:r>
            <a:r>
              <a:rPr lang="en-AU" sz="2200" dirty="0">
                <a:solidFill>
                  <a:prstClr val="white"/>
                </a:solidFill>
              </a:rPr>
              <a:t>”) a library (if you are feeling brave)</a:t>
            </a:r>
          </a:p>
          <a:p>
            <a:pPr lvl="1">
              <a:buClr>
                <a:srgbClr val="418AB3"/>
              </a:buClr>
            </a:pPr>
            <a:endParaRPr lang="en-AU" sz="2200" dirty="0">
              <a:solidFill>
                <a:prstClr val="white"/>
              </a:solidFill>
            </a:endParaRPr>
          </a:p>
          <a:p>
            <a:pPr>
              <a:buClr>
                <a:srgbClr val="418AB3"/>
              </a:buClr>
            </a:pPr>
            <a:r>
              <a:rPr lang="en-AU" sz="2400" dirty="0">
                <a:solidFill>
                  <a:prstClr val="white"/>
                </a:solidFill>
              </a:rPr>
              <a:t>Consider how to best contribute fixes or changes back to mainline repos.</a:t>
            </a:r>
          </a:p>
          <a:p>
            <a:pPr lvl="1">
              <a:buClr>
                <a:srgbClr val="418AB3"/>
              </a:buClr>
            </a:pPr>
            <a:endParaRPr lang="en-AU" sz="2200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660904" cy="970450"/>
          </a:xfrm>
        </p:spPr>
        <p:txBody>
          <a:bodyPr/>
          <a:lstStyle/>
          <a:p>
            <a:r>
              <a:rPr lang="en-AU" dirty="0"/>
              <a:t>With OSS, we have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4A760-BE99-488F-BB0E-F0D7B42F9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46" y="1958984"/>
            <a:ext cx="5106742" cy="114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29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3"/>
          <p:cNvSpPr txBox="1">
            <a:spLocks/>
          </p:cNvSpPr>
          <p:nvPr/>
        </p:nvSpPr>
        <p:spPr>
          <a:xfrm>
            <a:off x="3870701" y="294377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dirty="0"/>
              <a:t>win friends and influence people</a:t>
            </a:r>
            <a:endParaRPr lang="en-AU" strike="sngStrike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 rot="21083849">
            <a:off x="-138249" y="2565400"/>
            <a:ext cx="4157099" cy="153932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3900" dirty="0"/>
              <a:t>#4</a:t>
            </a:r>
            <a:endParaRPr lang="en-AU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9" y="1298913"/>
            <a:ext cx="386080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-= mobile principles to live by =- </a:t>
            </a:r>
          </a:p>
        </p:txBody>
      </p:sp>
      <p:sp>
        <p:nvSpPr>
          <p:cNvPr id="13" name="Rectangle 12"/>
          <p:cNvSpPr/>
          <p:nvPr/>
        </p:nvSpPr>
        <p:spPr>
          <a:xfrm rot="303497">
            <a:off x="6446072" y="3021300"/>
            <a:ext cx="2160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AU" sz="2000" b="1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411299" y="3039025"/>
            <a:ext cx="3780701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aka. get involved in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0663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3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  <p:bldP spid="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3"/>
            <a:ext cx="11288970" cy="3972246"/>
          </a:xfrm>
        </p:spPr>
        <p:txBody>
          <a:bodyPr/>
          <a:lstStyle/>
          <a:p>
            <a:r>
              <a:rPr lang="en-AU" sz="2400" dirty="0"/>
              <a:t>For newcomers, it can be hard to know what’s out there, which libraries are reliable, etc. it can help to start following the work of others</a:t>
            </a:r>
          </a:p>
          <a:p>
            <a:endParaRPr lang="en-AU" sz="2400" dirty="0"/>
          </a:p>
          <a:p>
            <a:r>
              <a:rPr lang="en-AU" sz="2400" dirty="0"/>
              <a:t>Twitter is a popular platform amongst Xamarin and .NET developers</a:t>
            </a:r>
          </a:p>
          <a:p>
            <a:pPr lvl="1"/>
            <a:r>
              <a:rPr lang="en-AU" sz="2200" dirty="0">
                <a:hlinkClick r:id="rId2"/>
              </a:rPr>
              <a:t>https://twitter.com/kwlothrop/lists/xamarin-mvps</a:t>
            </a:r>
            <a:r>
              <a:rPr lang="en-AU" sz="2200" dirty="0"/>
              <a:t> </a:t>
            </a:r>
          </a:p>
          <a:p>
            <a:pPr lvl="1"/>
            <a:endParaRPr lang="en-AU" sz="2200" dirty="0"/>
          </a:p>
          <a:p>
            <a:r>
              <a:rPr lang="en-AU" sz="2400" dirty="0"/>
              <a:t>For a good summary of what’s happening, subscribe to the Weekly Xamarin Newsletter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650744" cy="970450"/>
          </a:xfrm>
        </p:spPr>
        <p:txBody>
          <a:bodyPr/>
          <a:lstStyle/>
          <a:p>
            <a:r>
              <a:rPr lang="en-AU" dirty="0"/>
              <a:t>Xamarin has a great core community </a:t>
            </a:r>
          </a:p>
        </p:txBody>
      </p:sp>
    </p:spTree>
    <p:extLst>
      <p:ext uri="{BB962C8B-B14F-4D97-AF65-F5344CB8AC3E}">
        <p14:creationId xmlns:p14="http://schemas.microsoft.com/office/powerpoint/2010/main" val="25724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4057" y="2334301"/>
            <a:ext cx="12688286" cy="206352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21151533">
            <a:off x="331029" y="2769604"/>
            <a:ext cx="10571998" cy="970450"/>
          </a:xfrm>
        </p:spPr>
        <p:txBody>
          <a:bodyPr/>
          <a:lstStyle/>
          <a:p>
            <a:r>
              <a:rPr lang="en-AU" sz="5400" dirty="0"/>
              <a:t>POP QUIZ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025031" y="3461542"/>
            <a:ext cx="4655998" cy="61027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000" dirty="0"/>
              <a:t>Answering the tough questions</a:t>
            </a:r>
          </a:p>
        </p:txBody>
      </p:sp>
    </p:spTree>
    <p:extLst>
      <p:ext uri="{BB962C8B-B14F-4D97-AF65-F5344CB8AC3E}">
        <p14:creationId xmlns:p14="http://schemas.microsoft.com/office/powerpoint/2010/main" val="399922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1888 4.44444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2.96296E-6 L 0.04284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4.07407E-6 L -0.0483 -4.0740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Q1: your next cross platform mobile app</a:t>
            </a:r>
          </a:p>
        </p:txBody>
      </p:sp>
    </p:spTree>
    <p:extLst>
      <p:ext uri="{BB962C8B-B14F-4D97-AF65-F5344CB8AC3E}">
        <p14:creationId xmlns:p14="http://schemas.microsoft.com/office/powerpoint/2010/main" val="385858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Q1: your next cross platform mobile app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2126900" y="2260381"/>
              <a:ext cx="2233627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NATIVE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2126900" y="2260381"/>
              <a:ext cx="2233627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WEB</a:t>
              </a:r>
            </a:p>
          </p:txBody>
        </p:sp>
      </p:grpSp>
      <p:pic>
        <p:nvPicPr>
          <p:cNvPr id="6146" name="Picture 2" descr="https://lh6.googleusercontent.com/-fuInVqxt2uA/TYH7bvluz5I/AAAAAAAAL-M/Bt0Qx-X37d0/s1600/Baby_laug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0" y="4057637"/>
            <a:ext cx="3445561" cy="259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84796" y="27245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VS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298" y="4057637"/>
            <a:ext cx="3448483" cy="25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Ryan Davis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Professional </a:t>
            </a:r>
            <a:r>
              <a:rPr lang="en-AU" sz="2400" strike="sngStrike" dirty="0"/>
              <a:t>Mobile</a:t>
            </a:r>
            <a:r>
              <a:rPr lang="en-AU" sz="2400" dirty="0"/>
              <a:t> </a:t>
            </a:r>
            <a:r>
              <a:rPr lang="en-AU" sz="2400" dirty="0" err="1"/>
              <a:t>LINQPad</a:t>
            </a:r>
            <a:r>
              <a:rPr lang="en-AU" sz="2400" dirty="0"/>
              <a:t> Developer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Blog: ryandavis.io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Twitter: @</a:t>
            </a:r>
            <a:r>
              <a:rPr lang="en-AU" sz="2400" dirty="0" err="1"/>
              <a:t>rdavis_au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err="1"/>
              <a:t>Github</a:t>
            </a:r>
            <a:r>
              <a:rPr lang="en-AU" sz="2400" dirty="0"/>
              <a:t>: @</a:t>
            </a:r>
            <a:r>
              <a:rPr lang="en-AU" sz="2400" dirty="0" err="1"/>
              <a:t>rdavisau</a:t>
            </a:r>
            <a:endParaRPr lang="en-A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800" dirty="0"/>
              <a:t>essential-interfaces – use DI/mocking with </a:t>
            </a:r>
            <a:r>
              <a:rPr lang="en-AU" sz="1800" dirty="0" err="1"/>
              <a:t>Xamarin.Essentials</a:t>
            </a:r>
            <a:endParaRPr lang="en-AU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800" dirty="0" err="1"/>
              <a:t>jsondatacontext-linqpad</a:t>
            </a:r>
            <a:r>
              <a:rPr lang="en-AU" sz="1800" dirty="0"/>
              <a:t> – json data context driver for </a:t>
            </a:r>
            <a:r>
              <a:rPr lang="en-AU" sz="1800" dirty="0" err="1"/>
              <a:t>LINQPad</a:t>
            </a:r>
            <a:endParaRPr lang="en-AU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/>
              <a:t>sockets-for-</a:t>
            </a:r>
            <a:r>
              <a:rPr lang="en-AU" sz="2000" dirty="0" err="1"/>
              <a:t>pcl</a:t>
            </a:r>
            <a:r>
              <a:rPr lang="en-AU" sz="2000" dirty="0"/>
              <a:t>, </a:t>
            </a:r>
            <a:r>
              <a:rPr lang="en-AU" sz="2000" dirty="0" err="1"/>
              <a:t>sockethelpers</a:t>
            </a:r>
            <a:r>
              <a:rPr lang="en-AU" sz="2000" dirty="0"/>
              <a:t> – </a:t>
            </a:r>
            <a:r>
              <a:rPr lang="en-AU" sz="1800" dirty="0"/>
              <a:t>socket comms in a PCL </a:t>
            </a:r>
            <a:br>
              <a:rPr lang="en-AU" sz="1800" dirty="0"/>
            </a:br>
            <a:r>
              <a:rPr lang="en-AU" sz="800" dirty="0"/>
              <a:t>(today you should use </a:t>
            </a:r>
            <a:r>
              <a:rPr lang="en-AU" sz="800" dirty="0" err="1"/>
              <a:t>netstandard</a:t>
            </a:r>
            <a:r>
              <a:rPr lang="en-AU" sz="800" dirty="0"/>
              <a:t> sockets why are you all still installing this)</a:t>
            </a:r>
          </a:p>
          <a:p>
            <a:pPr marL="457200" lvl="1" indent="0">
              <a:buNone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whoami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12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Q2: To Share UI, or not to Share UI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963822" y="2260381"/>
              <a:ext cx="255978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Xamarin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 err="1"/>
                <a:t>Xamarin.Forms</a:t>
              </a:r>
              <a:endParaRPr lang="en-AU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  <p:pic>
        <p:nvPicPr>
          <p:cNvPr id="4102" name="Picture 6" descr="https://38.media.tumblr.com/6e03f673ba78184eaa4ab8183f019716/tumblr_inline_n5gmmdx9V11rjf3s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50" y="4054671"/>
            <a:ext cx="2325886" cy="23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Q2: To Share UI, or not to Share UI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963822" y="2260381"/>
              <a:ext cx="255978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Xamarin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 err="1"/>
                <a:t>Xamarin.Forms</a:t>
              </a:r>
              <a:endParaRPr lang="en-AU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60832" y="3820914"/>
            <a:ext cx="11586388" cy="303708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AU" sz="2400" dirty="0"/>
              <a:t>Forms has been improving steadily over the years and is now open source</a:t>
            </a:r>
          </a:p>
          <a:p>
            <a:pPr>
              <a:lnSpc>
                <a:spcPct val="120000"/>
              </a:lnSpc>
            </a:pPr>
            <a:r>
              <a:rPr lang="en-AU" sz="2400" dirty="0"/>
              <a:t>You can do nice UIs with Forms: </a:t>
            </a:r>
            <a:r>
              <a:rPr lang="en-AU" sz="2000" dirty="0" err="1">
                <a:hlinkClick r:id="rId2"/>
              </a:rPr>
              <a:t>jsuarezruiz</a:t>
            </a:r>
            <a:r>
              <a:rPr lang="en-AU" sz="2000" dirty="0">
                <a:hlinkClick r:id="rId2"/>
              </a:rPr>
              <a:t>/</a:t>
            </a:r>
            <a:r>
              <a:rPr lang="en-AU" sz="2000" dirty="0" err="1">
                <a:hlinkClick r:id="rId2"/>
              </a:rPr>
              <a:t>xamarin</a:t>
            </a:r>
            <a:r>
              <a:rPr lang="en-AU" sz="2000" dirty="0">
                <a:hlinkClick r:id="rId2"/>
              </a:rPr>
              <a:t>-forms-</a:t>
            </a:r>
            <a:r>
              <a:rPr lang="en-AU" sz="2000" dirty="0" err="1">
                <a:hlinkClick r:id="rId2"/>
              </a:rPr>
              <a:t>goodlooking</a:t>
            </a:r>
            <a:r>
              <a:rPr lang="en-AU" sz="2000" dirty="0">
                <a:hlinkClick r:id="rId2"/>
              </a:rPr>
              <a:t>-UI</a:t>
            </a:r>
            <a:endParaRPr lang="en-AU" sz="2400" dirty="0"/>
          </a:p>
          <a:p>
            <a:pPr>
              <a:lnSpc>
                <a:spcPct val="120000"/>
              </a:lnSpc>
            </a:pPr>
            <a:r>
              <a:rPr lang="en-AU" sz="2400" dirty="0"/>
              <a:t>Forms Embedding is a Great Thing Which You Should Definitely Use</a:t>
            </a:r>
          </a:p>
          <a:p>
            <a:pPr lvl="1">
              <a:lnSpc>
                <a:spcPct val="120000"/>
              </a:lnSpc>
            </a:pPr>
            <a:r>
              <a:rPr lang="en-AU" sz="2200" dirty="0"/>
              <a:t> see Alex Dunn’s posts for some techniques (</a:t>
            </a:r>
            <a:r>
              <a:rPr lang="en-AU" sz="2200" dirty="0">
                <a:hlinkClick r:id="rId3"/>
              </a:rPr>
              <a:t>iOS</a:t>
            </a:r>
            <a:r>
              <a:rPr lang="en-AU" sz="2200" dirty="0"/>
              <a:t>, </a:t>
            </a:r>
            <a:r>
              <a:rPr lang="en-AU" sz="2200" dirty="0">
                <a:hlinkClick r:id="rId4"/>
              </a:rPr>
              <a:t>Droid</a:t>
            </a:r>
            <a:r>
              <a:rPr lang="en-AU" sz="2200" dirty="0"/>
              <a:t>)</a:t>
            </a:r>
          </a:p>
          <a:p>
            <a:pPr lvl="1"/>
            <a:endParaRPr lang="en-AU" sz="22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79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Q2: To Share UI, or not to Share UI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9D29E2-1E59-450E-9A5B-B52C6FADAF0C}"/>
              </a:ext>
            </a:extLst>
          </p:cNvPr>
          <p:cNvGrpSpPr/>
          <p:nvPr/>
        </p:nvGrpSpPr>
        <p:grpSpPr>
          <a:xfrm>
            <a:off x="777240" y="2825115"/>
            <a:ext cx="4644993" cy="2653669"/>
            <a:chOff x="899160" y="2322195"/>
            <a:chExt cx="4644993" cy="2653669"/>
          </a:xfrm>
        </p:grpSpPr>
        <p:pic>
          <p:nvPicPr>
            <p:cNvPr id="3074" name="Picture 2" descr="https://github.com/jsuarezruiz/xamarin-forms-goodlooking-UI/raw/master/images/smarthotel-menu.png">
              <a:extLst>
                <a:ext uri="{FF2B5EF4-FFF2-40B4-BE49-F238E27FC236}">
                  <a16:creationId xmlns:a16="http://schemas.microsoft.com/office/drawing/2014/main" id="{95087930-0281-4846-987C-775DB9B1C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" y="2322195"/>
              <a:ext cx="1490311" cy="265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github.com/jsuarezruiz/xamarin-forms-goodlooking-UI/raw/master/images/smarthotel-home.png">
              <a:extLst>
                <a:ext uri="{FF2B5EF4-FFF2-40B4-BE49-F238E27FC236}">
                  <a16:creationId xmlns:a16="http://schemas.microsoft.com/office/drawing/2014/main" id="{8E91DA45-CA4C-41D4-BF9F-7E06990CB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1" y="2322196"/>
              <a:ext cx="1490312" cy="265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github.com/jsuarezruiz/xamarin-forms-goodlooking-UI/raw/master/images/smarthotel-suggestions.png">
              <a:extLst>
                <a:ext uri="{FF2B5EF4-FFF2-40B4-BE49-F238E27FC236}">
                  <a16:creationId xmlns:a16="http://schemas.microsoft.com/office/drawing/2014/main" id="{49401A9A-B61E-45D4-A426-F22D4B9BD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3" y="2322195"/>
              <a:ext cx="1490310" cy="265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C7D562-7AE1-4D5E-9F2C-C743ADDC68A6}"/>
              </a:ext>
            </a:extLst>
          </p:cNvPr>
          <p:cNvGrpSpPr/>
          <p:nvPr/>
        </p:nvGrpSpPr>
        <p:grpSpPr>
          <a:xfrm>
            <a:off x="6699646" y="2825115"/>
            <a:ext cx="4631294" cy="2653666"/>
            <a:chOff x="6794057" y="2322195"/>
            <a:chExt cx="4631294" cy="2653666"/>
          </a:xfrm>
        </p:grpSpPr>
        <p:pic>
          <p:nvPicPr>
            <p:cNvPr id="3080" name="Picture 8" descr="https://github.com/jsuarezruiz/xamarin-forms-goodlooking-UI/raw/master/images/bikesharing-sign-up.png">
              <a:extLst>
                <a:ext uri="{FF2B5EF4-FFF2-40B4-BE49-F238E27FC236}">
                  <a16:creationId xmlns:a16="http://schemas.microsoft.com/office/drawing/2014/main" id="{59F21B1C-E848-49A7-A9A0-E096BDCF6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057" y="2322195"/>
              <a:ext cx="1492687" cy="265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s://github.com/jsuarezruiz/xamarin-forms-goodlooking-UI/raw/master/images/bikesharing-home.png">
              <a:extLst>
                <a:ext uri="{FF2B5EF4-FFF2-40B4-BE49-F238E27FC236}">
                  <a16:creationId xmlns:a16="http://schemas.microsoft.com/office/drawing/2014/main" id="{383CC3CE-EEAC-47D1-9718-DBBF7F194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361" y="2322195"/>
              <a:ext cx="1492687" cy="265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https://github.com/jsuarezruiz/xamarin-forms-goodlooking-UI/raw/master/images/bikesharing-new-ride.png">
              <a:extLst>
                <a:ext uri="{FF2B5EF4-FFF2-40B4-BE49-F238E27FC236}">
                  <a16:creationId xmlns:a16="http://schemas.microsoft.com/office/drawing/2014/main" id="{DB479B96-4D5F-47A8-9D23-9866D0BCB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664" y="2322195"/>
              <a:ext cx="1492687" cy="265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7864CE3-0CAB-4DFB-86AC-9AFCA2EE28D2}"/>
              </a:ext>
            </a:extLst>
          </p:cNvPr>
          <p:cNvSpPr/>
          <p:nvPr/>
        </p:nvSpPr>
        <p:spPr>
          <a:xfrm>
            <a:off x="3724197" y="1830488"/>
            <a:ext cx="4743606" cy="392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AU" dirty="0" err="1">
                <a:hlinkClick r:id="rId8"/>
              </a:rPr>
              <a:t>jsuarezruiz</a:t>
            </a:r>
            <a:r>
              <a:rPr lang="en-AU" dirty="0">
                <a:hlinkClick r:id="rId8"/>
              </a:rPr>
              <a:t>/</a:t>
            </a:r>
            <a:r>
              <a:rPr lang="en-AU" dirty="0" err="1">
                <a:hlinkClick r:id="rId8"/>
              </a:rPr>
              <a:t>xamarin</a:t>
            </a:r>
            <a:r>
              <a:rPr lang="en-AU" dirty="0">
                <a:hlinkClick r:id="rId8"/>
              </a:rPr>
              <a:t>-forms-</a:t>
            </a:r>
            <a:r>
              <a:rPr lang="en-AU" dirty="0" err="1">
                <a:hlinkClick r:id="rId8"/>
              </a:rPr>
              <a:t>goodlooking</a:t>
            </a:r>
            <a:r>
              <a:rPr lang="en-AU" dirty="0">
                <a:hlinkClick r:id="rId8"/>
              </a:rPr>
              <a:t>-UI</a:t>
            </a:r>
            <a:endParaRPr lang="en-A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79955-7283-4110-9112-EFABB9C25A48}"/>
              </a:ext>
            </a:extLst>
          </p:cNvPr>
          <p:cNvSpPr txBox="1"/>
          <p:nvPr/>
        </p:nvSpPr>
        <p:spPr>
          <a:xfrm>
            <a:off x="1998836" y="5631180"/>
            <a:ext cx="220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/>
              <a:t>SmartHotel</a:t>
            </a:r>
            <a:endParaRPr lang="en-A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3408F-8203-4617-A064-7C2770DF557A}"/>
              </a:ext>
            </a:extLst>
          </p:cNvPr>
          <p:cNvSpPr txBox="1"/>
          <p:nvPr/>
        </p:nvSpPr>
        <p:spPr>
          <a:xfrm>
            <a:off x="7914392" y="5631180"/>
            <a:ext cx="220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err="1"/>
              <a:t>BikeSharing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74389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Q2: To Share UI, or not to Share UI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963822" y="2260381"/>
              <a:ext cx="255978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Xamarin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 err="1"/>
                <a:t>Xamarin.Forms</a:t>
              </a:r>
              <a:endParaRPr lang="en-AU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60832" y="3820914"/>
            <a:ext cx="11807368" cy="2892895"/>
          </a:xfrm>
        </p:spPr>
        <p:txBody>
          <a:bodyPr/>
          <a:lstStyle/>
          <a:p>
            <a:r>
              <a:rPr lang="en-AU" sz="2400" dirty="0"/>
              <a:t>If you want flexibility: use a native shell with first class support for embedding </a:t>
            </a:r>
          </a:p>
          <a:p>
            <a:pPr lvl="1"/>
            <a:r>
              <a:rPr lang="en-AU" sz="2200" dirty="0"/>
              <a:t> Keep </a:t>
            </a:r>
            <a:r>
              <a:rPr lang="en-AU" sz="2200" dirty="0" err="1"/>
              <a:t>Xamarin.Forms</a:t>
            </a:r>
            <a:r>
              <a:rPr lang="en-AU" sz="2200" dirty="0"/>
              <a:t> off the </a:t>
            </a:r>
            <a:r>
              <a:rPr lang="en-AU" sz="2200" dirty="0" err="1"/>
              <a:t>startup</a:t>
            </a:r>
            <a:r>
              <a:rPr lang="en-AU" sz="2200" dirty="0"/>
              <a:t> path</a:t>
            </a:r>
          </a:p>
          <a:p>
            <a:pPr lvl="1"/>
            <a:r>
              <a:rPr lang="en-AU" sz="2200" dirty="0"/>
              <a:t> Full native control over screen transitions and exterior elements</a:t>
            </a:r>
          </a:p>
          <a:p>
            <a:pPr lvl="1"/>
            <a:r>
              <a:rPr lang="en-AU" sz="2200" dirty="0"/>
              <a:t> Use </a:t>
            </a:r>
            <a:r>
              <a:rPr lang="en-AU" sz="2200" dirty="0" err="1"/>
              <a:t>viewmodel</a:t>
            </a:r>
            <a:r>
              <a:rPr lang="en-AU" sz="2200" dirty="0"/>
              <a:t>-first navigation and centralise your forms&lt;-&gt;native smarts there (including XF initialisation)</a:t>
            </a:r>
          </a:p>
          <a:p>
            <a:pPr lvl="1"/>
            <a:r>
              <a:rPr lang="en-AU" sz="2200" dirty="0"/>
              <a:t>Even the most UI intensive apps can likely benefit from a few forms pages</a:t>
            </a: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34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203158" y="2260381"/>
              <a:ext cx="408111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XAML/Designer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Coded UI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  <p:pic>
        <p:nvPicPr>
          <p:cNvPr id="4102" name="Picture 6" descr="https://38.media.tumblr.com/6e03f673ba78184eaa4ab8183f019716/tumblr_inline_n5gmmdx9V11rjf3s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50" y="4054671"/>
            <a:ext cx="2325886" cy="23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32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203158" y="2260381"/>
              <a:ext cx="408111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XAML/Designer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Coded UI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  <p:pic>
        <p:nvPicPr>
          <p:cNvPr id="4102" name="Picture 6" descr="https://38.media.tumblr.com/6e03f673ba78184eaa4ab8183f019716/tumblr_inline_n5gmmdx9V11rjf3s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50" y="4054671"/>
            <a:ext cx="2325886" cy="23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F91CB3B2-5CEE-424A-8A51-FEABC6282FC5}"/>
              </a:ext>
            </a:extLst>
          </p:cNvPr>
          <p:cNvSpPr/>
          <p:nvPr/>
        </p:nvSpPr>
        <p:spPr>
          <a:xfrm>
            <a:off x="-120522" y="-997605"/>
            <a:ext cx="12106782" cy="12106774"/>
          </a:xfrm>
          <a:prstGeom prst="noSmoking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3614D-9613-4183-9378-66ABC6D4EA1F}"/>
              </a:ext>
            </a:extLst>
          </p:cNvPr>
          <p:cNvSpPr txBox="1"/>
          <p:nvPr/>
        </p:nvSpPr>
        <p:spPr>
          <a:xfrm>
            <a:off x="8100060" y="451866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But either is cool</a:t>
            </a:r>
          </a:p>
        </p:txBody>
      </p:sp>
    </p:spTree>
    <p:extLst>
      <p:ext uri="{BB962C8B-B14F-4D97-AF65-F5344CB8AC3E}">
        <p14:creationId xmlns:p14="http://schemas.microsoft.com/office/powerpoint/2010/main" val="17778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 p14:presetBounceEnd="84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4000">
                                          <p:cBhvr>
                                            <p:cTn id="6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5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25000" y="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0" grpId="1" animBg="1"/>
          <p:bldP spid="11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508BB6-CFBD-4DFD-BBBA-78F969DF6807}"/>
              </a:ext>
            </a:extLst>
          </p:cNvPr>
          <p:cNvGrpSpPr/>
          <p:nvPr/>
        </p:nvGrpSpPr>
        <p:grpSpPr>
          <a:xfrm>
            <a:off x="1347536" y="2210782"/>
            <a:ext cx="9336507" cy="1396905"/>
            <a:chOff x="1347536" y="2210782"/>
            <a:chExt cx="9336507" cy="1396905"/>
          </a:xfrm>
        </p:grpSpPr>
        <p:grpSp>
          <p:nvGrpSpPr>
            <p:cNvPr id="6" name="Group 5"/>
            <p:cNvGrpSpPr/>
            <p:nvPr/>
          </p:nvGrpSpPr>
          <p:grpSpPr>
            <a:xfrm>
              <a:off x="1347536" y="2210782"/>
              <a:ext cx="4081113" cy="1396905"/>
              <a:chOff x="1203157" y="2047154"/>
              <a:chExt cx="4081113" cy="1396905"/>
            </a:xfrm>
          </p:grpSpPr>
          <p:sp>
            <p:nvSpPr>
              <p:cNvPr id="4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" name="Title 2"/>
              <p:cNvSpPr txBox="1">
                <a:spLocks/>
              </p:cNvSpPr>
              <p:nvPr/>
            </p:nvSpPr>
            <p:spPr>
              <a:xfrm>
                <a:off x="1203158" y="2260381"/>
                <a:ext cx="408111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XAML/Designer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602930" y="2210782"/>
              <a:ext cx="4081113" cy="1396905"/>
              <a:chOff x="1203157" y="2047154"/>
              <a:chExt cx="4081113" cy="1396905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itle 2"/>
              <p:cNvSpPr txBox="1">
                <a:spLocks/>
              </p:cNvSpPr>
              <p:nvPr/>
            </p:nvSpPr>
            <p:spPr>
              <a:xfrm>
                <a:off x="1286778" y="2260381"/>
                <a:ext cx="391387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Coded UI</a:t>
                </a:r>
              </a:p>
            </p:txBody>
          </p:sp>
        </p:grpSp>
      </p:grpSp>
      <p:pic>
        <p:nvPicPr>
          <p:cNvPr id="4102" name="Picture 6" descr="https://38.media.tumblr.com/6e03f673ba78184eaa4ab8183f019716/tumblr_inline_n5gmmdx9V11rjf3s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50" y="4054671"/>
            <a:ext cx="2325886" cy="232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F91CB3B2-5CEE-424A-8A51-FEABC6282FC5}"/>
              </a:ext>
            </a:extLst>
          </p:cNvPr>
          <p:cNvSpPr/>
          <p:nvPr/>
        </p:nvSpPr>
        <p:spPr>
          <a:xfrm>
            <a:off x="4438617" y="3559150"/>
            <a:ext cx="3036124" cy="3036122"/>
          </a:xfrm>
          <a:prstGeom prst="noSmoking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3614D-9613-4183-9378-66ABC6D4EA1F}"/>
              </a:ext>
            </a:extLst>
          </p:cNvPr>
          <p:cNvSpPr txBox="1"/>
          <p:nvPr/>
        </p:nvSpPr>
        <p:spPr>
          <a:xfrm>
            <a:off x="8100060" y="451866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But either is cool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E4309-69A2-44B4-A97C-29A257081E27}"/>
              </a:ext>
            </a:extLst>
          </p:cNvPr>
          <p:cNvSpPr txBox="1"/>
          <p:nvPr/>
        </p:nvSpPr>
        <p:spPr>
          <a:xfrm>
            <a:off x="5784796" y="27245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1065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6.25E-7 -0.0708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 - iOS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508BB6-CFBD-4DFD-BBBA-78F969DF6807}"/>
              </a:ext>
            </a:extLst>
          </p:cNvPr>
          <p:cNvGrpSpPr/>
          <p:nvPr/>
        </p:nvGrpSpPr>
        <p:grpSpPr>
          <a:xfrm>
            <a:off x="1347536" y="1723439"/>
            <a:ext cx="9336507" cy="1396905"/>
            <a:chOff x="1347536" y="2210782"/>
            <a:chExt cx="9336507" cy="1396905"/>
          </a:xfrm>
        </p:grpSpPr>
        <p:grpSp>
          <p:nvGrpSpPr>
            <p:cNvPr id="6" name="Group 5"/>
            <p:cNvGrpSpPr/>
            <p:nvPr/>
          </p:nvGrpSpPr>
          <p:grpSpPr>
            <a:xfrm>
              <a:off x="1347536" y="2210782"/>
              <a:ext cx="4081113" cy="1396905"/>
              <a:chOff x="1203157" y="2047154"/>
              <a:chExt cx="4081113" cy="1396905"/>
            </a:xfrm>
          </p:grpSpPr>
          <p:sp>
            <p:nvSpPr>
              <p:cNvPr id="4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" name="Title 2"/>
              <p:cNvSpPr txBox="1">
                <a:spLocks/>
              </p:cNvSpPr>
              <p:nvPr/>
            </p:nvSpPr>
            <p:spPr>
              <a:xfrm>
                <a:off x="1203158" y="2260381"/>
                <a:ext cx="408111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XAML/Designer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602930" y="2210782"/>
              <a:ext cx="4081113" cy="1396905"/>
              <a:chOff x="1203157" y="2047154"/>
              <a:chExt cx="4081113" cy="1396905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itle 2"/>
              <p:cNvSpPr txBox="1">
                <a:spLocks/>
              </p:cNvSpPr>
              <p:nvPr/>
            </p:nvSpPr>
            <p:spPr>
              <a:xfrm>
                <a:off x="1286778" y="2260381"/>
                <a:ext cx="391387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Coded UI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A13A16-44D6-42D8-8F1D-61CA3CAFAB5B}"/>
              </a:ext>
            </a:extLst>
          </p:cNvPr>
          <p:cNvSpPr txBox="1"/>
          <p:nvPr/>
        </p:nvSpPr>
        <p:spPr>
          <a:xfrm>
            <a:off x="839477" y="3086858"/>
            <a:ext cx="529169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Storyboards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Single file containing screens + transitions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Many ‘new’ features including static </a:t>
            </a:r>
            <a:r>
              <a:rPr lang="en-AU" dirty="0" err="1"/>
              <a:t>tableview</a:t>
            </a:r>
            <a:r>
              <a:rPr lang="en-AU" dirty="0"/>
              <a:t> content and prototype cells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Source control nightmare </a:t>
            </a:r>
            <a:endParaRPr lang="en-AU" sz="1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XIBs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File per view – easy reuse, source control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‘New’ features not supported</a:t>
            </a:r>
            <a:endParaRPr lang="en-AU" sz="1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Both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Easy visualisation, easy? constraints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Difficult to model dynamic layouts</a:t>
            </a:r>
          </a:p>
          <a:p>
            <a:pPr marL="538163" lvl="1" indent="-271463">
              <a:buClr>
                <a:srgbClr val="C00000"/>
              </a:buClr>
              <a:buFont typeface="Wingdings" panose="05000000000000000000" pitchFamily="2" charset="2"/>
              <a:buChar char="û"/>
            </a:pP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F9768-2663-4711-B29C-78696D9B2AE9}"/>
              </a:ext>
            </a:extLst>
          </p:cNvPr>
          <p:cNvSpPr txBox="1"/>
          <p:nvPr/>
        </p:nvSpPr>
        <p:spPr>
          <a:xfrm>
            <a:off x="6458110" y="3086858"/>
            <a:ext cx="56059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Coded UI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“Anything is possible” – dynamic layouts, subclassing/reuse 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No magic – you control how and when your view is created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Writing constraints in code can be arduous – DSLs (e.g. </a:t>
            </a:r>
            <a:r>
              <a:rPr lang="en-AU" dirty="0" err="1">
                <a:hlinkClick r:id="rId3"/>
              </a:rPr>
              <a:t>FluentLayout</a:t>
            </a:r>
            <a:r>
              <a:rPr lang="en-AU" dirty="0"/>
              <a:t>, </a:t>
            </a:r>
            <a:r>
              <a:rPr lang="en-AU" dirty="0" err="1">
                <a:hlinkClick r:id="rId4"/>
              </a:rPr>
              <a:t>EasyLayout</a:t>
            </a:r>
            <a:r>
              <a:rPr lang="en-AU" dirty="0">
                <a:hlinkClick r:id="rId4"/>
              </a:rPr>
              <a:t>+</a:t>
            </a:r>
            <a:r>
              <a:rPr lang="en-AU" dirty="0"/>
              <a:t>) help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No design-time/preview </a:t>
            </a:r>
            <a:r>
              <a:rPr lang="en-AU" sz="400" dirty="0"/>
              <a:t>unless you use something like Continuous</a:t>
            </a:r>
            <a:endParaRPr lang="en-AU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494C9E-C6DF-4A65-A125-213506C954DF}"/>
              </a:ext>
            </a:extLst>
          </p:cNvPr>
          <p:cNvGrpSpPr/>
          <p:nvPr/>
        </p:nvGrpSpPr>
        <p:grpSpPr>
          <a:xfrm>
            <a:off x="9275350" y="5846771"/>
            <a:ext cx="2940914" cy="1066800"/>
            <a:chOff x="9275350" y="5846771"/>
            <a:chExt cx="2940914" cy="1066800"/>
          </a:xfrm>
        </p:grpSpPr>
        <p:sp>
          <p:nvSpPr>
            <p:cNvPr id="16" name="Speech Bubble: Oval 15">
              <a:extLst>
                <a:ext uri="{FF2B5EF4-FFF2-40B4-BE49-F238E27FC236}">
                  <a16:creationId xmlns:a16="http://schemas.microsoft.com/office/drawing/2014/main" id="{9A13EA6B-B17F-48B5-8632-745AE21EBE42}"/>
                </a:ext>
              </a:extLst>
            </p:cNvPr>
            <p:cNvSpPr/>
            <p:nvPr/>
          </p:nvSpPr>
          <p:spPr>
            <a:xfrm>
              <a:off x="9275350" y="6062320"/>
              <a:ext cx="1747921" cy="697167"/>
            </a:xfrm>
            <a:prstGeom prst="wedgeEllipseCallout">
              <a:avLst>
                <a:gd name="adj1" fmla="val 56626"/>
                <a:gd name="adj2" fmla="val 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48" name="Picture 4" descr="https://static-cdn.jtvnw.net/emoticons/v1/473243/4.0">
              <a:extLst>
                <a:ext uri="{FF2B5EF4-FFF2-40B4-BE49-F238E27FC236}">
                  <a16:creationId xmlns:a16="http://schemas.microsoft.com/office/drawing/2014/main" id="{08F3523A-A8C3-4E35-B5C2-07118A59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9821" y1="75893" x2="19643" y2="89286"/>
                          <a14:foregroundMark x1="33036" y1="30357" x2="8929" y2="45536"/>
                          <a14:foregroundMark x1="42857" y1="26786" x2="63393" y2="21429"/>
                          <a14:foregroundMark x1="63393" y1="21429" x2="96429" y2="42857"/>
                          <a14:foregroundMark x1="93750" y1="38393" x2="83036" y2="28571"/>
                          <a14:foregroundMark x1="73214" y1="25000" x2="28571" y2="26786"/>
                          <a14:foregroundMark x1="28571" y1="26786" x2="893" y2="47321"/>
                          <a14:foregroundMark x1="8929" y1="83929" x2="22321" y2="97321"/>
                          <a14:foregroundMark x1="29464" y1="91964" x2="33036" y2="98214"/>
                          <a14:foregroundMark x1="53571" y1="76786" x2="60714" y2="92857"/>
                          <a14:foregroundMark x1="88393" y1="88393" x2="88393" y2="88393"/>
                          <a14:foregroundMark x1="88393" y1="87500" x2="88393" y2="99107"/>
                          <a14:foregroundMark x1="78571" y1="93750" x2="78571" y2="98214"/>
                          <a14:foregroundMark x1="74107" y1="90179" x2="67857" y2="98214"/>
                          <a14:foregroundMark x1="35714" y1="97321" x2="75893" y2="99107"/>
                          <a14:foregroundMark x1="18750" y1="96429" x2="12500" y2="991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9464" y="584677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35B6B8-DF66-4120-8AD7-433BA9EA8C3F}"/>
                </a:ext>
              </a:extLst>
            </p:cNvPr>
            <p:cNvSpPr/>
            <p:nvPr/>
          </p:nvSpPr>
          <p:spPr>
            <a:xfrm>
              <a:off x="9434180" y="6226237"/>
              <a:ext cx="1518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/>
                <a:t>I like 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4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 - Android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508BB6-CFBD-4DFD-BBBA-78F969DF6807}"/>
              </a:ext>
            </a:extLst>
          </p:cNvPr>
          <p:cNvGrpSpPr/>
          <p:nvPr/>
        </p:nvGrpSpPr>
        <p:grpSpPr>
          <a:xfrm>
            <a:off x="1347536" y="1723439"/>
            <a:ext cx="9336507" cy="1396905"/>
            <a:chOff x="1347536" y="2210782"/>
            <a:chExt cx="9336507" cy="1396905"/>
          </a:xfrm>
        </p:grpSpPr>
        <p:grpSp>
          <p:nvGrpSpPr>
            <p:cNvPr id="6" name="Group 5"/>
            <p:cNvGrpSpPr/>
            <p:nvPr/>
          </p:nvGrpSpPr>
          <p:grpSpPr>
            <a:xfrm>
              <a:off x="1347536" y="2210782"/>
              <a:ext cx="4081113" cy="1396905"/>
              <a:chOff x="1203157" y="2047154"/>
              <a:chExt cx="4081113" cy="1396905"/>
            </a:xfrm>
          </p:grpSpPr>
          <p:sp>
            <p:nvSpPr>
              <p:cNvPr id="4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" name="Title 2"/>
              <p:cNvSpPr txBox="1">
                <a:spLocks/>
              </p:cNvSpPr>
              <p:nvPr/>
            </p:nvSpPr>
            <p:spPr>
              <a:xfrm>
                <a:off x="1203158" y="2260381"/>
                <a:ext cx="408111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XAML/Designer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602930" y="2210782"/>
              <a:ext cx="4081113" cy="1396905"/>
              <a:chOff x="1203157" y="2047154"/>
              <a:chExt cx="4081113" cy="1396905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itle 2"/>
              <p:cNvSpPr txBox="1">
                <a:spLocks/>
              </p:cNvSpPr>
              <p:nvPr/>
            </p:nvSpPr>
            <p:spPr>
              <a:xfrm>
                <a:off x="1286778" y="2260381"/>
                <a:ext cx="391387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Coded UI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A13A16-44D6-42D8-8F1D-61CA3CAFAB5B}"/>
              </a:ext>
            </a:extLst>
          </p:cNvPr>
          <p:cNvSpPr txBox="1"/>
          <p:nvPr/>
        </p:nvSpPr>
        <p:spPr>
          <a:xfrm>
            <a:off x="839477" y="3185327"/>
            <a:ext cx="529169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AXML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The ‘right’ way to do Android UI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If you have trouble with the </a:t>
            </a:r>
            <a:r>
              <a:rPr lang="en-AU" dirty="0" err="1"/>
              <a:t>Xamarin.Android</a:t>
            </a:r>
            <a:r>
              <a:rPr lang="en-AU" dirty="0"/>
              <a:t> designer you can use the Android Studio one.</a:t>
            </a:r>
          </a:p>
          <a:p>
            <a:pPr marL="538163" lvl="1" indent="-271463">
              <a:buClr>
                <a:srgbClr val="C00000"/>
              </a:buClr>
              <a:buFont typeface="Wingdings" panose="05000000000000000000" pitchFamily="2" charset="2"/>
              <a:buChar char="û"/>
            </a:pP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F9768-2663-4711-B29C-78696D9B2AE9}"/>
              </a:ext>
            </a:extLst>
          </p:cNvPr>
          <p:cNvSpPr txBox="1"/>
          <p:nvPr/>
        </p:nvSpPr>
        <p:spPr>
          <a:xfrm>
            <a:off x="6458110" y="3185327"/>
            <a:ext cx="560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Coded UI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Not impossible, just not advisable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Some discussion </a:t>
            </a:r>
            <a:r>
              <a:rPr lang="en-AU" dirty="0">
                <a:hlinkClick r:id="rId3"/>
              </a:rPr>
              <a:t>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80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Q3: &lt;UI /&gt; or new UI(); - </a:t>
            </a:r>
            <a:r>
              <a:rPr lang="en-AU" dirty="0" err="1"/>
              <a:t>Xamarin.Forms</a:t>
            </a:r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508BB6-CFBD-4DFD-BBBA-78F969DF6807}"/>
              </a:ext>
            </a:extLst>
          </p:cNvPr>
          <p:cNvGrpSpPr/>
          <p:nvPr/>
        </p:nvGrpSpPr>
        <p:grpSpPr>
          <a:xfrm>
            <a:off x="1347536" y="1723439"/>
            <a:ext cx="9336507" cy="1396905"/>
            <a:chOff x="1347536" y="2210782"/>
            <a:chExt cx="9336507" cy="1396905"/>
          </a:xfrm>
        </p:grpSpPr>
        <p:grpSp>
          <p:nvGrpSpPr>
            <p:cNvPr id="6" name="Group 5"/>
            <p:cNvGrpSpPr/>
            <p:nvPr/>
          </p:nvGrpSpPr>
          <p:grpSpPr>
            <a:xfrm>
              <a:off x="1347536" y="2210782"/>
              <a:ext cx="4081113" cy="1396905"/>
              <a:chOff x="1203157" y="2047154"/>
              <a:chExt cx="4081113" cy="1396905"/>
            </a:xfrm>
          </p:grpSpPr>
          <p:sp>
            <p:nvSpPr>
              <p:cNvPr id="4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" name="Title 2"/>
              <p:cNvSpPr txBox="1">
                <a:spLocks/>
              </p:cNvSpPr>
              <p:nvPr/>
            </p:nvSpPr>
            <p:spPr>
              <a:xfrm>
                <a:off x="1203158" y="2260381"/>
                <a:ext cx="408111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XAML/Designer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602930" y="2210782"/>
              <a:ext cx="4081113" cy="1396905"/>
              <a:chOff x="1203157" y="2047154"/>
              <a:chExt cx="4081113" cy="1396905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1203157" y="2047154"/>
                <a:ext cx="4081113" cy="1396905"/>
              </a:xfrm>
              <a:custGeom>
                <a:avLst/>
                <a:gdLst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023 w 10000"/>
                  <a:gd name="connsiteY12" fmla="*/ 9942 h 10000"/>
                  <a:gd name="connsiteX13" fmla="*/ 2335 w 10000"/>
                  <a:gd name="connsiteY13" fmla="*/ 8635 h 10000"/>
                  <a:gd name="connsiteX14" fmla="*/ 10000 w 10000"/>
                  <a:gd name="connsiteY14" fmla="*/ 8635 h 10000"/>
                  <a:gd name="connsiteX15" fmla="*/ 10000 w 10000"/>
                  <a:gd name="connsiteY15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005 w 10000"/>
                  <a:gd name="connsiteY10" fmla="*/ 9978 h 10000"/>
                  <a:gd name="connsiteX11" fmla="*/ 2016 w 10000"/>
                  <a:gd name="connsiteY11" fmla="*/ 9956 h 10000"/>
                  <a:gd name="connsiteX12" fmla="*/ 2335 w 10000"/>
                  <a:gd name="connsiteY12" fmla="*/ 8635 h 10000"/>
                  <a:gd name="connsiteX13" fmla="*/ 10000 w 10000"/>
                  <a:gd name="connsiteY13" fmla="*/ 8635 h 10000"/>
                  <a:gd name="connsiteX14" fmla="*/ 10000 w 10000"/>
                  <a:gd name="connsiteY14" fmla="*/ 0 h 10000"/>
                  <a:gd name="connsiteX0" fmla="*/ 10000 w 10000"/>
                  <a:gd name="connsiteY0" fmla="*/ 0 h 10067"/>
                  <a:gd name="connsiteX1" fmla="*/ 0 w 10000"/>
                  <a:gd name="connsiteY1" fmla="*/ 0 h 10067"/>
                  <a:gd name="connsiteX2" fmla="*/ 0 w 10000"/>
                  <a:gd name="connsiteY2" fmla="*/ 8635 h 10067"/>
                  <a:gd name="connsiteX3" fmla="*/ 1637 w 10000"/>
                  <a:gd name="connsiteY3" fmla="*/ 8635 h 10067"/>
                  <a:gd name="connsiteX4" fmla="*/ 1950 w 10000"/>
                  <a:gd name="connsiteY4" fmla="*/ 9942 h 10067"/>
                  <a:gd name="connsiteX5" fmla="*/ 1950 w 10000"/>
                  <a:gd name="connsiteY5" fmla="*/ 9942 h 10067"/>
                  <a:gd name="connsiteX6" fmla="*/ 1957 w 10000"/>
                  <a:gd name="connsiteY6" fmla="*/ 9956 h 10067"/>
                  <a:gd name="connsiteX7" fmla="*/ 1967 w 10000"/>
                  <a:gd name="connsiteY7" fmla="*/ 9978 h 10067"/>
                  <a:gd name="connsiteX8" fmla="*/ 1977 w 10000"/>
                  <a:gd name="connsiteY8" fmla="*/ 10000 h 10067"/>
                  <a:gd name="connsiteX9" fmla="*/ 1997 w 10000"/>
                  <a:gd name="connsiteY9" fmla="*/ 10000 h 10067"/>
                  <a:gd name="connsiteX10" fmla="*/ 2016 w 10000"/>
                  <a:gd name="connsiteY10" fmla="*/ 9956 h 10067"/>
                  <a:gd name="connsiteX11" fmla="*/ 2335 w 10000"/>
                  <a:gd name="connsiteY11" fmla="*/ 8635 h 10067"/>
                  <a:gd name="connsiteX12" fmla="*/ 10000 w 10000"/>
                  <a:gd name="connsiteY12" fmla="*/ 8635 h 10067"/>
                  <a:gd name="connsiteX13" fmla="*/ 10000 w 10000"/>
                  <a:gd name="connsiteY13" fmla="*/ 0 h 10067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1997 w 10000"/>
                  <a:gd name="connsiteY9" fmla="*/ 10000 h 10000"/>
                  <a:gd name="connsiteX10" fmla="*/ 2335 w 10000"/>
                  <a:gd name="connsiteY10" fmla="*/ 8635 h 10000"/>
                  <a:gd name="connsiteX11" fmla="*/ 10000 w 10000"/>
                  <a:gd name="connsiteY11" fmla="*/ 8635 h 10000"/>
                  <a:gd name="connsiteX12" fmla="*/ 10000 w 10000"/>
                  <a:gd name="connsiteY12" fmla="*/ 0 h 10000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35 h 10000"/>
                  <a:gd name="connsiteX3" fmla="*/ 1637 w 10000"/>
                  <a:gd name="connsiteY3" fmla="*/ 8635 h 10000"/>
                  <a:gd name="connsiteX4" fmla="*/ 1950 w 10000"/>
                  <a:gd name="connsiteY4" fmla="*/ 9942 h 10000"/>
                  <a:gd name="connsiteX5" fmla="*/ 1950 w 10000"/>
                  <a:gd name="connsiteY5" fmla="*/ 9942 h 10000"/>
                  <a:gd name="connsiteX6" fmla="*/ 1957 w 10000"/>
                  <a:gd name="connsiteY6" fmla="*/ 9956 h 10000"/>
                  <a:gd name="connsiteX7" fmla="*/ 1967 w 10000"/>
                  <a:gd name="connsiteY7" fmla="*/ 9978 h 10000"/>
                  <a:gd name="connsiteX8" fmla="*/ 1977 w 10000"/>
                  <a:gd name="connsiteY8" fmla="*/ 10000 h 10000"/>
                  <a:gd name="connsiteX9" fmla="*/ 2335 w 10000"/>
                  <a:gd name="connsiteY9" fmla="*/ 8635 h 10000"/>
                  <a:gd name="connsiteX10" fmla="*/ 10000 w 10000"/>
                  <a:gd name="connsiteY10" fmla="*/ 8635 h 10000"/>
                  <a:gd name="connsiteX11" fmla="*/ 10000 w 10000"/>
                  <a:gd name="connsiteY11" fmla="*/ 0 h 10000"/>
                  <a:gd name="connsiteX0" fmla="*/ 10000 w 10000"/>
                  <a:gd name="connsiteY0" fmla="*/ 0 h 10071"/>
                  <a:gd name="connsiteX1" fmla="*/ 0 w 10000"/>
                  <a:gd name="connsiteY1" fmla="*/ 0 h 10071"/>
                  <a:gd name="connsiteX2" fmla="*/ 0 w 10000"/>
                  <a:gd name="connsiteY2" fmla="*/ 8635 h 10071"/>
                  <a:gd name="connsiteX3" fmla="*/ 1637 w 10000"/>
                  <a:gd name="connsiteY3" fmla="*/ 8635 h 10071"/>
                  <a:gd name="connsiteX4" fmla="*/ 1950 w 10000"/>
                  <a:gd name="connsiteY4" fmla="*/ 9942 h 10071"/>
                  <a:gd name="connsiteX5" fmla="*/ 1950 w 10000"/>
                  <a:gd name="connsiteY5" fmla="*/ 9942 h 10071"/>
                  <a:gd name="connsiteX6" fmla="*/ 1957 w 10000"/>
                  <a:gd name="connsiteY6" fmla="*/ 9956 h 10071"/>
                  <a:gd name="connsiteX7" fmla="*/ 1967 w 10000"/>
                  <a:gd name="connsiteY7" fmla="*/ 9978 h 10071"/>
                  <a:gd name="connsiteX8" fmla="*/ 2335 w 10000"/>
                  <a:gd name="connsiteY8" fmla="*/ 8635 h 10071"/>
                  <a:gd name="connsiteX9" fmla="*/ 10000 w 10000"/>
                  <a:gd name="connsiteY9" fmla="*/ 8635 h 10071"/>
                  <a:gd name="connsiteX10" fmla="*/ 10000 w 10000"/>
                  <a:gd name="connsiteY10" fmla="*/ 0 h 10071"/>
                  <a:gd name="connsiteX0" fmla="*/ 10000 w 10000"/>
                  <a:gd name="connsiteY0" fmla="*/ 0 h 9956"/>
                  <a:gd name="connsiteX1" fmla="*/ 0 w 10000"/>
                  <a:gd name="connsiteY1" fmla="*/ 0 h 9956"/>
                  <a:gd name="connsiteX2" fmla="*/ 0 w 10000"/>
                  <a:gd name="connsiteY2" fmla="*/ 8635 h 9956"/>
                  <a:gd name="connsiteX3" fmla="*/ 1637 w 10000"/>
                  <a:gd name="connsiteY3" fmla="*/ 8635 h 9956"/>
                  <a:gd name="connsiteX4" fmla="*/ 1950 w 10000"/>
                  <a:gd name="connsiteY4" fmla="*/ 9942 h 9956"/>
                  <a:gd name="connsiteX5" fmla="*/ 1950 w 10000"/>
                  <a:gd name="connsiteY5" fmla="*/ 9942 h 9956"/>
                  <a:gd name="connsiteX6" fmla="*/ 1957 w 10000"/>
                  <a:gd name="connsiteY6" fmla="*/ 9956 h 9956"/>
                  <a:gd name="connsiteX7" fmla="*/ 2335 w 10000"/>
                  <a:gd name="connsiteY7" fmla="*/ 8635 h 9956"/>
                  <a:gd name="connsiteX8" fmla="*/ 10000 w 10000"/>
                  <a:gd name="connsiteY8" fmla="*/ 8635 h 9956"/>
                  <a:gd name="connsiteX9" fmla="*/ 10000 w 10000"/>
                  <a:gd name="connsiteY9" fmla="*/ 0 h 9956"/>
                  <a:gd name="connsiteX0" fmla="*/ 10000 w 10000"/>
                  <a:gd name="connsiteY0" fmla="*/ 0 h 9986"/>
                  <a:gd name="connsiteX1" fmla="*/ 0 w 10000"/>
                  <a:gd name="connsiteY1" fmla="*/ 0 h 9986"/>
                  <a:gd name="connsiteX2" fmla="*/ 0 w 10000"/>
                  <a:gd name="connsiteY2" fmla="*/ 8673 h 9986"/>
                  <a:gd name="connsiteX3" fmla="*/ 1637 w 10000"/>
                  <a:gd name="connsiteY3" fmla="*/ 8673 h 9986"/>
                  <a:gd name="connsiteX4" fmla="*/ 1950 w 10000"/>
                  <a:gd name="connsiteY4" fmla="*/ 9986 h 9986"/>
                  <a:gd name="connsiteX5" fmla="*/ 1950 w 10000"/>
                  <a:gd name="connsiteY5" fmla="*/ 9986 h 9986"/>
                  <a:gd name="connsiteX6" fmla="*/ 2335 w 10000"/>
                  <a:gd name="connsiteY6" fmla="*/ 8673 h 9986"/>
                  <a:gd name="connsiteX7" fmla="*/ 10000 w 10000"/>
                  <a:gd name="connsiteY7" fmla="*/ 8673 h 9986"/>
                  <a:gd name="connsiteX8" fmla="*/ 10000 w 10000"/>
                  <a:gd name="connsiteY8" fmla="*/ 0 h 9986"/>
                  <a:gd name="connsiteX0" fmla="*/ 10000 w 10000"/>
                  <a:gd name="connsiteY0" fmla="*/ 0 h 10000"/>
                  <a:gd name="connsiteX1" fmla="*/ 0 w 10000"/>
                  <a:gd name="connsiteY1" fmla="*/ 0 h 10000"/>
                  <a:gd name="connsiteX2" fmla="*/ 0 w 10000"/>
                  <a:gd name="connsiteY2" fmla="*/ 8685 h 10000"/>
                  <a:gd name="connsiteX3" fmla="*/ 1637 w 10000"/>
                  <a:gd name="connsiteY3" fmla="*/ 8685 h 10000"/>
                  <a:gd name="connsiteX4" fmla="*/ 1950 w 10000"/>
                  <a:gd name="connsiteY4" fmla="*/ 10000 h 10000"/>
                  <a:gd name="connsiteX5" fmla="*/ 2335 w 10000"/>
                  <a:gd name="connsiteY5" fmla="*/ 8685 h 10000"/>
                  <a:gd name="connsiteX6" fmla="*/ 10000 w 10000"/>
                  <a:gd name="connsiteY6" fmla="*/ 8685 h 10000"/>
                  <a:gd name="connsiteX7" fmla="*/ 10000 w 10000"/>
                  <a:gd name="connsiteY7" fmla="*/ 0 h 10000"/>
                  <a:gd name="connsiteX0" fmla="*/ 10000 w 10000"/>
                  <a:gd name="connsiteY0" fmla="*/ 0 h 8685"/>
                  <a:gd name="connsiteX1" fmla="*/ 0 w 10000"/>
                  <a:gd name="connsiteY1" fmla="*/ 0 h 8685"/>
                  <a:gd name="connsiteX2" fmla="*/ 0 w 10000"/>
                  <a:gd name="connsiteY2" fmla="*/ 8685 h 8685"/>
                  <a:gd name="connsiteX3" fmla="*/ 1637 w 10000"/>
                  <a:gd name="connsiteY3" fmla="*/ 8685 h 8685"/>
                  <a:gd name="connsiteX4" fmla="*/ 2335 w 10000"/>
                  <a:gd name="connsiteY4" fmla="*/ 8685 h 8685"/>
                  <a:gd name="connsiteX5" fmla="*/ 10000 w 10000"/>
                  <a:gd name="connsiteY5" fmla="*/ 8685 h 8685"/>
                  <a:gd name="connsiteX6" fmla="*/ 10000 w 10000"/>
                  <a:gd name="connsiteY6" fmla="*/ 0 h 8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8685">
                    <a:moveTo>
                      <a:pt x="10000" y="0"/>
                    </a:moveTo>
                    <a:lnTo>
                      <a:pt x="0" y="0"/>
                    </a:lnTo>
                    <a:lnTo>
                      <a:pt x="0" y="8685"/>
                    </a:lnTo>
                    <a:lnTo>
                      <a:pt x="1637" y="8685"/>
                    </a:lnTo>
                    <a:lnTo>
                      <a:pt x="2335" y="8685"/>
                    </a:lnTo>
                    <a:lnTo>
                      <a:pt x="10000" y="8685"/>
                    </a:lnTo>
                    <a:lnTo>
                      <a:pt x="10000" y="0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itle 2"/>
              <p:cNvSpPr txBox="1">
                <a:spLocks/>
              </p:cNvSpPr>
              <p:nvPr/>
            </p:nvSpPr>
            <p:spPr>
              <a:xfrm>
                <a:off x="1286778" y="2260381"/>
                <a:ext cx="3913872" cy="970450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60000"/>
                  </a:srgbClr>
                </a:outerShdw>
              </a:effectLst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1" kern="1200">
                    <a:solidFill>
                      <a:srgbClr val="FEFEFE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AU" dirty="0"/>
                  <a:t>Coded UI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A13A16-44D6-42D8-8F1D-61CA3CAFAB5B}"/>
              </a:ext>
            </a:extLst>
          </p:cNvPr>
          <p:cNvSpPr txBox="1"/>
          <p:nvPr/>
        </p:nvSpPr>
        <p:spPr>
          <a:xfrm>
            <a:off x="839477" y="3185327"/>
            <a:ext cx="52916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XAML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Good tooling support in </a:t>
            </a:r>
            <a:r>
              <a:rPr lang="en-AU" dirty="0" err="1"/>
              <a:t>wrt</a:t>
            </a:r>
            <a:r>
              <a:rPr lang="en-AU" dirty="0"/>
              <a:t> previewer and live reloader. 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On VS4Mac, </a:t>
            </a:r>
            <a:r>
              <a:rPr lang="en-AU" dirty="0" err="1">
                <a:hlinkClick r:id="rId3"/>
              </a:rPr>
              <a:t>Mfractor</a:t>
            </a:r>
            <a:r>
              <a:rPr lang="en-AU" dirty="0"/>
              <a:t> adds many significant QoL and productivity enhancements to the XAML experience in particular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XF developer mindshare tends towards XAML-based views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F9768-2663-4711-B29C-78696D9B2AE9}"/>
              </a:ext>
            </a:extLst>
          </p:cNvPr>
          <p:cNvSpPr txBox="1"/>
          <p:nvPr/>
        </p:nvSpPr>
        <p:spPr>
          <a:xfrm>
            <a:off x="6458110" y="3185327"/>
            <a:ext cx="5605908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b="1" dirty="0"/>
              <a:t>Coded UI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“Anything is possible” 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Some constructs can be more verbose to specify in code </a:t>
            </a:r>
          </a:p>
          <a:p>
            <a:pPr marL="552450" lvl="1" indent="-285750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Some constructs can be less verbose to specify in code 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r>
              <a:rPr lang="en-AU" dirty="0"/>
              <a:t>No design-time/preview </a:t>
            </a:r>
            <a:r>
              <a:rPr lang="en-AU" sz="400" dirty="0"/>
              <a:t>unless you use something like Continuous</a:t>
            </a:r>
            <a:endParaRPr lang="en-AU" dirty="0">
              <a:solidFill>
                <a:prstClr val="white"/>
              </a:solidFill>
            </a:endParaRPr>
          </a:p>
          <a:p>
            <a:pPr marL="552450" lvl="1" indent="-285750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>
                <a:solidFill>
                  <a:prstClr val="white"/>
                </a:solidFill>
              </a:rPr>
              <a:t>Use </a:t>
            </a:r>
            <a:r>
              <a:rPr lang="en-AU" dirty="0" err="1">
                <a:solidFill>
                  <a:prstClr val="white"/>
                </a:solidFill>
                <a:hlinkClick r:id="rId4"/>
              </a:rPr>
              <a:t>CSharpForMarkup</a:t>
            </a:r>
            <a:r>
              <a:rPr lang="en-AU" dirty="0">
                <a:solidFill>
                  <a:prstClr val="white"/>
                </a:solidFill>
              </a:rPr>
              <a:t> and thank Vincent later</a:t>
            </a:r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endParaRPr lang="en-AU" sz="400" dirty="0"/>
          </a:p>
          <a:p>
            <a:pPr marL="538163" lvl="1" indent="-271463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û"/>
            </a:pPr>
            <a:endParaRPr lang="en-AU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494C9E-C6DF-4A65-A125-213506C954DF}"/>
              </a:ext>
            </a:extLst>
          </p:cNvPr>
          <p:cNvGrpSpPr/>
          <p:nvPr/>
        </p:nvGrpSpPr>
        <p:grpSpPr>
          <a:xfrm>
            <a:off x="9275350" y="5846771"/>
            <a:ext cx="2940914" cy="1066800"/>
            <a:chOff x="9275350" y="5846771"/>
            <a:chExt cx="2940914" cy="1066800"/>
          </a:xfrm>
        </p:grpSpPr>
        <p:sp>
          <p:nvSpPr>
            <p:cNvPr id="16" name="Speech Bubble: Oval 15">
              <a:extLst>
                <a:ext uri="{FF2B5EF4-FFF2-40B4-BE49-F238E27FC236}">
                  <a16:creationId xmlns:a16="http://schemas.microsoft.com/office/drawing/2014/main" id="{9A13EA6B-B17F-48B5-8632-745AE21EBE42}"/>
                </a:ext>
              </a:extLst>
            </p:cNvPr>
            <p:cNvSpPr/>
            <p:nvPr/>
          </p:nvSpPr>
          <p:spPr>
            <a:xfrm>
              <a:off x="9275350" y="6062320"/>
              <a:ext cx="1747921" cy="697167"/>
            </a:xfrm>
            <a:prstGeom prst="wedgeEllipseCallout">
              <a:avLst>
                <a:gd name="adj1" fmla="val 56626"/>
                <a:gd name="adj2" fmla="val 407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48" name="Picture 4" descr="https://static-cdn.jtvnw.net/emoticons/v1/473243/4.0">
              <a:extLst>
                <a:ext uri="{FF2B5EF4-FFF2-40B4-BE49-F238E27FC236}">
                  <a16:creationId xmlns:a16="http://schemas.microsoft.com/office/drawing/2014/main" id="{08F3523A-A8C3-4E35-B5C2-07118A59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9821" y1="75893" x2="19643" y2="89286"/>
                          <a14:foregroundMark x1="33036" y1="30357" x2="8929" y2="45536"/>
                          <a14:foregroundMark x1="42857" y1="26786" x2="63393" y2="21429"/>
                          <a14:foregroundMark x1="63393" y1="21429" x2="96429" y2="42857"/>
                          <a14:foregroundMark x1="93750" y1="38393" x2="83036" y2="28571"/>
                          <a14:foregroundMark x1="73214" y1="25000" x2="28571" y2="26786"/>
                          <a14:foregroundMark x1="28571" y1="26786" x2="893" y2="47321"/>
                          <a14:foregroundMark x1="8929" y1="83929" x2="22321" y2="97321"/>
                          <a14:foregroundMark x1="29464" y1="91964" x2="33036" y2="98214"/>
                          <a14:foregroundMark x1="53571" y1="76786" x2="60714" y2="92857"/>
                          <a14:foregroundMark x1="88393" y1="88393" x2="88393" y2="88393"/>
                          <a14:foregroundMark x1="88393" y1="87500" x2="88393" y2="99107"/>
                          <a14:foregroundMark x1="78571" y1="93750" x2="78571" y2="98214"/>
                          <a14:foregroundMark x1="74107" y1="90179" x2="67857" y2="98214"/>
                          <a14:foregroundMark x1="35714" y1="97321" x2="75893" y2="99107"/>
                          <a14:foregroundMark x1="18750" y1="96429" x2="12500" y2="991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9464" y="584677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35B6B8-DF66-4120-8AD7-433BA9EA8C3F}"/>
                </a:ext>
              </a:extLst>
            </p:cNvPr>
            <p:cNvSpPr/>
            <p:nvPr/>
          </p:nvSpPr>
          <p:spPr>
            <a:xfrm>
              <a:off x="9434180" y="6226237"/>
              <a:ext cx="1518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/>
                <a:t>I like 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78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 </a:t>
            </a:r>
            <a:r>
              <a:rPr lang="en-AU" sz="2800" strike="sngStrike" dirty="0">
                <a:solidFill>
                  <a:srgbClr val="8A8A8A"/>
                </a:solidFill>
              </a:rPr>
              <a:t>File -&gt; New </a:t>
            </a:r>
          </a:p>
          <a:p>
            <a:r>
              <a:rPr lang="en-AU" sz="2800" dirty="0"/>
              <a:t>Mobile principles to live by</a:t>
            </a:r>
          </a:p>
          <a:p>
            <a:r>
              <a:rPr lang="en-AU" sz="2800" dirty="0"/>
              <a:t>Pop Quiz – your first big questions </a:t>
            </a:r>
          </a:p>
          <a:p>
            <a:r>
              <a:rPr lang="en-AU" sz="2800" dirty="0"/>
              <a:t>Spotlight on some useful libraries</a:t>
            </a:r>
          </a:p>
          <a:p>
            <a:r>
              <a:rPr lang="en-AU" sz="2800" dirty="0"/>
              <a:t>Roundup of resources.</a:t>
            </a:r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cover</a:t>
            </a:r>
          </a:p>
        </p:txBody>
      </p:sp>
    </p:spTree>
    <p:extLst>
      <p:ext uri="{BB962C8B-B14F-4D97-AF65-F5344CB8AC3E}">
        <p14:creationId xmlns:p14="http://schemas.microsoft.com/office/powerpoint/2010/main" val="819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Q4: Which IDE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2210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513707" y="2260381"/>
              <a:ext cx="346001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Visual Studio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2210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VS4Mac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7245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VS</a:t>
            </a:r>
          </a:p>
        </p:txBody>
      </p:sp>
      <p:pic>
        <p:nvPicPr>
          <p:cNvPr id="14" name="Picture 6" descr="https://38.media.tumblr.com/6e03f673ba78184eaa4ab8183f019716/tumblr_inline_n5gmmdx9V11rjf3s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4706">
            <a:off x="10915373" y="5616186"/>
            <a:ext cx="1668857" cy="166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83336" y="6238561"/>
            <a:ext cx="933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dirty="0"/>
              <a:t>I use both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8A05E9-46E7-455B-A720-79E9DC24EC7E}"/>
              </a:ext>
            </a:extLst>
          </p:cNvPr>
          <p:cNvSpPr txBox="1"/>
          <p:nvPr/>
        </p:nvSpPr>
        <p:spPr>
          <a:xfrm>
            <a:off x="839477" y="3632564"/>
            <a:ext cx="52916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2450" lvl="1" indent="-285750">
              <a:spcAft>
                <a:spcPts val="600"/>
              </a:spcAft>
              <a:buClr>
                <a:srgbClr val="7DC567"/>
              </a:buClr>
              <a:buBlip>
                <a:blip r:embed="rId4"/>
              </a:buBlip>
            </a:pPr>
            <a:r>
              <a:rPr lang="en-AU" dirty="0" err="1"/>
              <a:t>Resharper</a:t>
            </a:r>
            <a:r>
              <a:rPr lang="en-AU" dirty="0"/>
              <a:t> </a:t>
            </a:r>
          </a:p>
          <a:p>
            <a:pPr marL="552450" lvl="1" indent="-285750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UWP</a:t>
            </a:r>
          </a:p>
          <a:p>
            <a:pPr marL="552450" lvl="1" indent="-285750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Generally better editor experience (IMO)</a:t>
            </a:r>
          </a:p>
          <a:p>
            <a:pPr marL="538163" lvl="1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AU" dirty="0"/>
              <a:t>Consolidate NuGet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3D0F3-CC4F-41B3-BF3E-0A4385B55656}"/>
              </a:ext>
            </a:extLst>
          </p:cNvPr>
          <p:cNvSpPr txBox="1"/>
          <p:nvPr/>
        </p:nvSpPr>
        <p:spPr>
          <a:xfrm>
            <a:off x="6458110" y="3714300"/>
            <a:ext cx="560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963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US" dirty="0" err="1"/>
              <a:t>MFractor</a:t>
            </a:r>
            <a:endParaRPr lang="en-US" dirty="0"/>
          </a:p>
          <a:p>
            <a:pPr marL="80963" lvl="0" indent="-271463">
              <a:spcAft>
                <a:spcPts val="600"/>
              </a:spcAft>
              <a:buClr>
                <a:srgbClr val="7DC567"/>
              </a:buClr>
              <a:buFont typeface="Wingdings" panose="05000000000000000000" pitchFamily="2" charset="2"/>
              <a:buChar char="ü"/>
            </a:pPr>
            <a:r>
              <a:rPr lang="en-US" dirty="0"/>
              <a:t>Better iOS experience – designer, build/deploy</a:t>
            </a:r>
            <a:endParaRPr lang="en-US" dirty="0">
              <a:solidFill>
                <a:prstClr val="white"/>
              </a:solidFill>
            </a:endParaRPr>
          </a:p>
          <a:p>
            <a:pPr marL="266700" lvl="1" indent="-266700">
              <a:spcAft>
                <a:spcPts val="600"/>
              </a:spcAft>
              <a:buClr>
                <a:srgbClr val="7DC567"/>
              </a:buClr>
              <a:buBlip>
                <a:blip r:embed="rId4"/>
              </a:buBlip>
            </a:pPr>
            <a:r>
              <a:rPr lang="en-US" dirty="0">
                <a:solidFill>
                  <a:prstClr val="white"/>
                </a:solidFill>
              </a:rPr>
              <a:t>Some features come to mac later than win</a:t>
            </a:r>
          </a:p>
        </p:txBody>
      </p:sp>
    </p:spTree>
    <p:extLst>
      <p:ext uri="{BB962C8B-B14F-4D97-AF65-F5344CB8AC3E}">
        <p14:creationId xmlns:p14="http://schemas.microsoft.com/office/powerpoint/2010/main" val="37098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Q5: Your dev machine and you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7536" y="1829782"/>
            <a:ext cx="4081113" cy="1396905"/>
            <a:chOff x="1203157" y="2047154"/>
            <a:chExt cx="4081113" cy="1396905"/>
          </a:xfrm>
        </p:grpSpPr>
        <p:sp>
          <p:nvSpPr>
            <p:cNvPr id="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" name="Title 2"/>
            <p:cNvSpPr txBox="1">
              <a:spLocks/>
            </p:cNvSpPr>
            <p:nvPr/>
          </p:nvSpPr>
          <p:spPr>
            <a:xfrm>
              <a:off x="1963822" y="2260381"/>
              <a:ext cx="255978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Parallels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02930" y="1829782"/>
            <a:ext cx="4081113" cy="1396905"/>
            <a:chOff x="1203157" y="2047154"/>
            <a:chExt cx="4081113" cy="1396905"/>
          </a:xfrm>
        </p:grpSpPr>
        <p:sp>
          <p:nvSpPr>
            <p:cNvPr id="8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 err="1"/>
                <a:t>Bootcamp</a:t>
              </a:r>
              <a:endParaRPr lang="en-AU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84796" y="23435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VS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47536" y="3518882"/>
            <a:ext cx="4081113" cy="1396905"/>
            <a:chOff x="1203157" y="2047154"/>
            <a:chExt cx="4081113" cy="1396905"/>
          </a:xfrm>
        </p:grpSpPr>
        <p:sp>
          <p:nvSpPr>
            <p:cNvPr id="11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Title 2"/>
            <p:cNvSpPr txBox="1">
              <a:spLocks/>
            </p:cNvSpPr>
            <p:nvPr/>
          </p:nvSpPr>
          <p:spPr>
            <a:xfrm>
              <a:off x="1963822" y="2260381"/>
              <a:ext cx="2559784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ESX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02930" y="3518882"/>
            <a:ext cx="4081113" cy="1396905"/>
            <a:chOff x="1203157" y="2047154"/>
            <a:chExt cx="4081113" cy="1396905"/>
          </a:xfrm>
        </p:grpSpPr>
        <p:sp>
          <p:nvSpPr>
            <p:cNvPr id="14" name="Freeform 6"/>
            <p:cNvSpPr/>
            <p:nvPr/>
          </p:nvSpPr>
          <p:spPr bwMode="auto">
            <a:xfrm>
              <a:off x="1203157" y="2047154"/>
              <a:ext cx="4081113" cy="1396905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023 w 10000"/>
                <a:gd name="connsiteY12" fmla="*/ 9942 h 10000"/>
                <a:gd name="connsiteX13" fmla="*/ 2335 w 10000"/>
                <a:gd name="connsiteY13" fmla="*/ 8635 h 10000"/>
                <a:gd name="connsiteX14" fmla="*/ 10000 w 10000"/>
                <a:gd name="connsiteY14" fmla="*/ 8635 h 10000"/>
                <a:gd name="connsiteX15" fmla="*/ 10000 w 10000"/>
                <a:gd name="connsiteY15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005 w 10000"/>
                <a:gd name="connsiteY10" fmla="*/ 9978 h 10000"/>
                <a:gd name="connsiteX11" fmla="*/ 2016 w 10000"/>
                <a:gd name="connsiteY11" fmla="*/ 9956 h 10000"/>
                <a:gd name="connsiteX12" fmla="*/ 2335 w 10000"/>
                <a:gd name="connsiteY12" fmla="*/ 8635 h 10000"/>
                <a:gd name="connsiteX13" fmla="*/ 10000 w 10000"/>
                <a:gd name="connsiteY13" fmla="*/ 8635 h 10000"/>
                <a:gd name="connsiteX14" fmla="*/ 10000 w 10000"/>
                <a:gd name="connsiteY14" fmla="*/ 0 h 10000"/>
                <a:gd name="connsiteX0" fmla="*/ 10000 w 10000"/>
                <a:gd name="connsiteY0" fmla="*/ 0 h 10067"/>
                <a:gd name="connsiteX1" fmla="*/ 0 w 10000"/>
                <a:gd name="connsiteY1" fmla="*/ 0 h 10067"/>
                <a:gd name="connsiteX2" fmla="*/ 0 w 10000"/>
                <a:gd name="connsiteY2" fmla="*/ 8635 h 10067"/>
                <a:gd name="connsiteX3" fmla="*/ 1637 w 10000"/>
                <a:gd name="connsiteY3" fmla="*/ 8635 h 10067"/>
                <a:gd name="connsiteX4" fmla="*/ 1950 w 10000"/>
                <a:gd name="connsiteY4" fmla="*/ 9942 h 10067"/>
                <a:gd name="connsiteX5" fmla="*/ 1950 w 10000"/>
                <a:gd name="connsiteY5" fmla="*/ 9942 h 10067"/>
                <a:gd name="connsiteX6" fmla="*/ 1957 w 10000"/>
                <a:gd name="connsiteY6" fmla="*/ 9956 h 10067"/>
                <a:gd name="connsiteX7" fmla="*/ 1967 w 10000"/>
                <a:gd name="connsiteY7" fmla="*/ 9978 h 10067"/>
                <a:gd name="connsiteX8" fmla="*/ 1977 w 10000"/>
                <a:gd name="connsiteY8" fmla="*/ 10000 h 10067"/>
                <a:gd name="connsiteX9" fmla="*/ 1997 w 10000"/>
                <a:gd name="connsiteY9" fmla="*/ 10000 h 10067"/>
                <a:gd name="connsiteX10" fmla="*/ 2016 w 10000"/>
                <a:gd name="connsiteY10" fmla="*/ 9956 h 10067"/>
                <a:gd name="connsiteX11" fmla="*/ 2335 w 10000"/>
                <a:gd name="connsiteY11" fmla="*/ 8635 h 10067"/>
                <a:gd name="connsiteX12" fmla="*/ 10000 w 10000"/>
                <a:gd name="connsiteY12" fmla="*/ 8635 h 10067"/>
                <a:gd name="connsiteX13" fmla="*/ 10000 w 10000"/>
                <a:gd name="connsiteY13" fmla="*/ 0 h 10067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1997 w 10000"/>
                <a:gd name="connsiteY9" fmla="*/ 10000 h 10000"/>
                <a:gd name="connsiteX10" fmla="*/ 2335 w 10000"/>
                <a:gd name="connsiteY10" fmla="*/ 8635 h 10000"/>
                <a:gd name="connsiteX11" fmla="*/ 10000 w 10000"/>
                <a:gd name="connsiteY11" fmla="*/ 8635 h 10000"/>
                <a:gd name="connsiteX12" fmla="*/ 10000 w 10000"/>
                <a:gd name="connsiteY12" fmla="*/ 0 h 10000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35 h 10000"/>
                <a:gd name="connsiteX3" fmla="*/ 1637 w 10000"/>
                <a:gd name="connsiteY3" fmla="*/ 8635 h 10000"/>
                <a:gd name="connsiteX4" fmla="*/ 1950 w 10000"/>
                <a:gd name="connsiteY4" fmla="*/ 9942 h 10000"/>
                <a:gd name="connsiteX5" fmla="*/ 1950 w 10000"/>
                <a:gd name="connsiteY5" fmla="*/ 9942 h 10000"/>
                <a:gd name="connsiteX6" fmla="*/ 1957 w 10000"/>
                <a:gd name="connsiteY6" fmla="*/ 9956 h 10000"/>
                <a:gd name="connsiteX7" fmla="*/ 1967 w 10000"/>
                <a:gd name="connsiteY7" fmla="*/ 9978 h 10000"/>
                <a:gd name="connsiteX8" fmla="*/ 1977 w 10000"/>
                <a:gd name="connsiteY8" fmla="*/ 10000 h 10000"/>
                <a:gd name="connsiteX9" fmla="*/ 2335 w 10000"/>
                <a:gd name="connsiteY9" fmla="*/ 8635 h 10000"/>
                <a:gd name="connsiteX10" fmla="*/ 10000 w 10000"/>
                <a:gd name="connsiteY10" fmla="*/ 8635 h 10000"/>
                <a:gd name="connsiteX11" fmla="*/ 10000 w 10000"/>
                <a:gd name="connsiteY11" fmla="*/ 0 h 10000"/>
                <a:gd name="connsiteX0" fmla="*/ 10000 w 10000"/>
                <a:gd name="connsiteY0" fmla="*/ 0 h 10071"/>
                <a:gd name="connsiteX1" fmla="*/ 0 w 10000"/>
                <a:gd name="connsiteY1" fmla="*/ 0 h 10071"/>
                <a:gd name="connsiteX2" fmla="*/ 0 w 10000"/>
                <a:gd name="connsiteY2" fmla="*/ 8635 h 10071"/>
                <a:gd name="connsiteX3" fmla="*/ 1637 w 10000"/>
                <a:gd name="connsiteY3" fmla="*/ 8635 h 10071"/>
                <a:gd name="connsiteX4" fmla="*/ 1950 w 10000"/>
                <a:gd name="connsiteY4" fmla="*/ 9942 h 10071"/>
                <a:gd name="connsiteX5" fmla="*/ 1950 w 10000"/>
                <a:gd name="connsiteY5" fmla="*/ 9942 h 10071"/>
                <a:gd name="connsiteX6" fmla="*/ 1957 w 10000"/>
                <a:gd name="connsiteY6" fmla="*/ 9956 h 10071"/>
                <a:gd name="connsiteX7" fmla="*/ 1967 w 10000"/>
                <a:gd name="connsiteY7" fmla="*/ 9978 h 10071"/>
                <a:gd name="connsiteX8" fmla="*/ 2335 w 10000"/>
                <a:gd name="connsiteY8" fmla="*/ 8635 h 10071"/>
                <a:gd name="connsiteX9" fmla="*/ 10000 w 10000"/>
                <a:gd name="connsiteY9" fmla="*/ 8635 h 10071"/>
                <a:gd name="connsiteX10" fmla="*/ 10000 w 10000"/>
                <a:gd name="connsiteY10" fmla="*/ 0 h 10071"/>
                <a:gd name="connsiteX0" fmla="*/ 10000 w 10000"/>
                <a:gd name="connsiteY0" fmla="*/ 0 h 9956"/>
                <a:gd name="connsiteX1" fmla="*/ 0 w 10000"/>
                <a:gd name="connsiteY1" fmla="*/ 0 h 9956"/>
                <a:gd name="connsiteX2" fmla="*/ 0 w 10000"/>
                <a:gd name="connsiteY2" fmla="*/ 8635 h 9956"/>
                <a:gd name="connsiteX3" fmla="*/ 1637 w 10000"/>
                <a:gd name="connsiteY3" fmla="*/ 8635 h 9956"/>
                <a:gd name="connsiteX4" fmla="*/ 1950 w 10000"/>
                <a:gd name="connsiteY4" fmla="*/ 9942 h 9956"/>
                <a:gd name="connsiteX5" fmla="*/ 1950 w 10000"/>
                <a:gd name="connsiteY5" fmla="*/ 9942 h 9956"/>
                <a:gd name="connsiteX6" fmla="*/ 1957 w 10000"/>
                <a:gd name="connsiteY6" fmla="*/ 9956 h 9956"/>
                <a:gd name="connsiteX7" fmla="*/ 2335 w 10000"/>
                <a:gd name="connsiteY7" fmla="*/ 8635 h 9956"/>
                <a:gd name="connsiteX8" fmla="*/ 10000 w 10000"/>
                <a:gd name="connsiteY8" fmla="*/ 8635 h 9956"/>
                <a:gd name="connsiteX9" fmla="*/ 10000 w 10000"/>
                <a:gd name="connsiteY9" fmla="*/ 0 h 9956"/>
                <a:gd name="connsiteX0" fmla="*/ 10000 w 10000"/>
                <a:gd name="connsiteY0" fmla="*/ 0 h 9986"/>
                <a:gd name="connsiteX1" fmla="*/ 0 w 10000"/>
                <a:gd name="connsiteY1" fmla="*/ 0 h 9986"/>
                <a:gd name="connsiteX2" fmla="*/ 0 w 10000"/>
                <a:gd name="connsiteY2" fmla="*/ 8673 h 9986"/>
                <a:gd name="connsiteX3" fmla="*/ 1637 w 10000"/>
                <a:gd name="connsiteY3" fmla="*/ 8673 h 9986"/>
                <a:gd name="connsiteX4" fmla="*/ 1950 w 10000"/>
                <a:gd name="connsiteY4" fmla="*/ 9986 h 9986"/>
                <a:gd name="connsiteX5" fmla="*/ 1950 w 10000"/>
                <a:gd name="connsiteY5" fmla="*/ 9986 h 9986"/>
                <a:gd name="connsiteX6" fmla="*/ 2335 w 10000"/>
                <a:gd name="connsiteY6" fmla="*/ 8673 h 9986"/>
                <a:gd name="connsiteX7" fmla="*/ 10000 w 10000"/>
                <a:gd name="connsiteY7" fmla="*/ 8673 h 9986"/>
                <a:gd name="connsiteX8" fmla="*/ 10000 w 10000"/>
                <a:gd name="connsiteY8" fmla="*/ 0 h 9986"/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8685 h 10000"/>
                <a:gd name="connsiteX3" fmla="*/ 1637 w 10000"/>
                <a:gd name="connsiteY3" fmla="*/ 8685 h 10000"/>
                <a:gd name="connsiteX4" fmla="*/ 1950 w 10000"/>
                <a:gd name="connsiteY4" fmla="*/ 10000 h 10000"/>
                <a:gd name="connsiteX5" fmla="*/ 2335 w 10000"/>
                <a:gd name="connsiteY5" fmla="*/ 8685 h 10000"/>
                <a:gd name="connsiteX6" fmla="*/ 10000 w 10000"/>
                <a:gd name="connsiteY6" fmla="*/ 8685 h 10000"/>
                <a:gd name="connsiteX7" fmla="*/ 10000 w 10000"/>
                <a:gd name="connsiteY7" fmla="*/ 0 h 10000"/>
                <a:gd name="connsiteX0" fmla="*/ 10000 w 10000"/>
                <a:gd name="connsiteY0" fmla="*/ 0 h 8685"/>
                <a:gd name="connsiteX1" fmla="*/ 0 w 10000"/>
                <a:gd name="connsiteY1" fmla="*/ 0 h 8685"/>
                <a:gd name="connsiteX2" fmla="*/ 0 w 10000"/>
                <a:gd name="connsiteY2" fmla="*/ 8685 h 8685"/>
                <a:gd name="connsiteX3" fmla="*/ 1637 w 10000"/>
                <a:gd name="connsiteY3" fmla="*/ 8685 h 8685"/>
                <a:gd name="connsiteX4" fmla="*/ 2335 w 10000"/>
                <a:gd name="connsiteY4" fmla="*/ 8685 h 8685"/>
                <a:gd name="connsiteX5" fmla="*/ 10000 w 10000"/>
                <a:gd name="connsiteY5" fmla="*/ 8685 h 8685"/>
                <a:gd name="connsiteX6" fmla="*/ 10000 w 10000"/>
                <a:gd name="connsiteY6" fmla="*/ 0 h 8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8685">
                  <a:moveTo>
                    <a:pt x="10000" y="0"/>
                  </a:moveTo>
                  <a:lnTo>
                    <a:pt x="0" y="0"/>
                  </a:lnTo>
                  <a:lnTo>
                    <a:pt x="0" y="8685"/>
                  </a:lnTo>
                  <a:lnTo>
                    <a:pt x="1637" y="8685"/>
                  </a:lnTo>
                  <a:lnTo>
                    <a:pt x="2335" y="8685"/>
                  </a:lnTo>
                  <a:lnTo>
                    <a:pt x="10000" y="8685"/>
                  </a:lnTo>
                  <a:lnTo>
                    <a:pt x="10000" y="0"/>
                  </a:lnTo>
                  <a:close/>
                </a:path>
              </a:pathLst>
            </a:custGeom>
            <a:ln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Title 2"/>
            <p:cNvSpPr txBox="1">
              <a:spLocks/>
            </p:cNvSpPr>
            <p:nvPr/>
          </p:nvSpPr>
          <p:spPr>
            <a:xfrm>
              <a:off x="1286778" y="2260381"/>
              <a:ext cx="3913872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AU" dirty="0"/>
                <a:t>Hyper-V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84796" y="40326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0708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Q5: Your dev machine and you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460832" y="1886552"/>
            <a:ext cx="11288970" cy="4971448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The true challenge of cross platform: </a:t>
            </a:r>
          </a:p>
          <a:p>
            <a:pPr lvl="1"/>
            <a:r>
              <a:rPr lang="en-AU" sz="2200" dirty="0"/>
              <a:t>You need a Mac to build/run iOS apps</a:t>
            </a:r>
          </a:p>
          <a:p>
            <a:pPr lvl="1"/>
            <a:r>
              <a:rPr lang="en-AU" sz="2200" dirty="0"/>
              <a:t>You need to be running Windows + Hyper-V to run the UWP device emulator </a:t>
            </a:r>
          </a:p>
          <a:p>
            <a:pPr lvl="1"/>
            <a:r>
              <a:rPr lang="en-AU" sz="2200" dirty="0"/>
              <a:t>Android is chill and runs everywhere, thanks buddy</a:t>
            </a:r>
          </a:p>
          <a:p>
            <a:pPr marL="0" indent="0">
              <a:buNone/>
            </a:pPr>
            <a:endParaRPr lang="en-AU" sz="1050" dirty="0"/>
          </a:p>
          <a:p>
            <a:pPr marL="0" indent="0">
              <a:buNone/>
            </a:pPr>
            <a:r>
              <a:rPr lang="en-AU" sz="2800" dirty="0"/>
              <a:t>What can we do? </a:t>
            </a:r>
            <a:endParaRPr lang="en-AU" sz="2400" dirty="0"/>
          </a:p>
          <a:p>
            <a:pPr lvl="1"/>
            <a:r>
              <a:rPr lang="en-AU" sz="2200" dirty="0"/>
              <a:t> If you want to keep your options open, a Mac is a </a:t>
            </a:r>
            <a:r>
              <a:rPr lang="en-AU" sz="2200" strike="sngStrike" dirty="0"/>
              <a:t>safe</a:t>
            </a:r>
            <a:r>
              <a:rPr lang="en-AU" sz="2200" dirty="0"/>
              <a:t> expensive bet</a:t>
            </a:r>
          </a:p>
          <a:p>
            <a:pPr lvl="2"/>
            <a:r>
              <a:rPr lang="en-AU" sz="2000" dirty="0"/>
              <a:t> Use </a:t>
            </a:r>
            <a:r>
              <a:rPr lang="en-AU" sz="2000" dirty="0" err="1"/>
              <a:t>Bootcamp</a:t>
            </a:r>
            <a:r>
              <a:rPr lang="en-AU" sz="2000" dirty="0"/>
              <a:t>, you can boot Windows direct or use Parallels/VMWare from OSX</a:t>
            </a:r>
            <a:br>
              <a:rPr lang="en-AU" sz="2000" dirty="0"/>
            </a:br>
            <a:r>
              <a:rPr lang="en-AU" sz="1200" dirty="0"/>
              <a:t>(Parallels </a:t>
            </a:r>
            <a:r>
              <a:rPr lang="en-AU" sz="1200" dirty="0">
                <a:hlinkClick r:id="rId2"/>
              </a:rPr>
              <a:t>seems to perform best</a:t>
            </a:r>
            <a:r>
              <a:rPr lang="en-AU" sz="1200" dirty="0"/>
              <a:t>, this result has been consistent for several releases now)</a:t>
            </a:r>
          </a:p>
          <a:p>
            <a:pPr lvl="2"/>
            <a:r>
              <a:rPr lang="en-AU" sz="2000" dirty="0"/>
              <a:t> If you’re brave, you can also boot your OSX partition in VMWare when running in Bootcamp: </a:t>
            </a:r>
            <a:r>
              <a:rPr lang="en-AU" sz="1000" dirty="0">
                <a:hlinkClick r:id="rId3"/>
              </a:rPr>
              <a:t>https://pigiuz.wordpress.com/2013/11/22/how-to-make-a-vm-boot-your-osx-partition-from-windows/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18500" y="3530985"/>
            <a:ext cx="2593661" cy="1038540"/>
            <a:chOff x="6019800" y="3670685"/>
            <a:chExt cx="2593661" cy="1038540"/>
          </a:xfrm>
        </p:grpSpPr>
        <p:pic>
          <p:nvPicPr>
            <p:cNvPr id="7170" name="Picture 2" descr="Android Logo HD wallpaper for Standard 4:3 5:4 Fullscreen UXGA XGA SVGA QSXGA SXGA ; Wide 16:10 5:3 Widescreen WHXGA WQXGA WUXGA WXGA WGA ; HD 16:9 High Definition WQHD QWXGA 1080p 900p 720p QHD nHD ; Other 3:2 DVGA HVGA HQVGA devices ( Apple PowerBook G4 iPhone 4 3G 3GS iPod Touch ) ; Mobile VGA WVGA iPhone iPad PSP Phone - VGA QVGA Smartphone ( PocketPC GPS iPod Zune BlackBerry HTC Samsung LG Nokia Eten Asus ) WVGA WQVGA Smartphone ( HTC Samsung Sony Ericsson LG Vertu MIO ) HVGA Smartphone ( Apple iPhone iPod BlackBerry HTC Samsung Nokia ) Sony PSP Zune HD Zen ; Tablet 2 Android 3 DVGA HVGA HQVGA devices ( Apple PowerBook G4 iPhone 4 3G 3GS iPod Touch ) ; Dual 5:4 QSXGA SXGA ;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9" t="17173" r="32353" b="19393"/>
            <a:stretch/>
          </p:blipFill>
          <p:spPr bwMode="auto">
            <a:xfrm rot="670041">
              <a:off x="6019800" y="3718543"/>
              <a:ext cx="826620" cy="99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Callout 17"/>
            <p:cNvSpPr/>
            <p:nvPr/>
          </p:nvSpPr>
          <p:spPr>
            <a:xfrm rot="265954">
              <a:off x="6764420" y="3670685"/>
              <a:ext cx="1849041" cy="488853"/>
            </a:xfrm>
            <a:prstGeom prst="wedgeEllipseCallout">
              <a:avLst>
                <a:gd name="adj1" fmla="val -51261"/>
                <a:gd name="adj2" fmla="val 32193"/>
              </a:avLst>
            </a:prstGeom>
            <a:solidFill>
              <a:srgbClr val="A4CA39">
                <a:alpha val="38039"/>
              </a:srgbClr>
            </a:solidFill>
            <a:ln>
              <a:solidFill>
                <a:srgbClr val="A4CA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tx1"/>
                  </a:solidFill>
                </a:rPr>
                <a:t>hey NBD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4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4057" y="2334301"/>
            <a:ext cx="12688286" cy="2063527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-104775" y="-114300"/>
            <a:ext cx="12529004" cy="72009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lumOff val="1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 rot="21151533">
            <a:off x="331029" y="2769604"/>
            <a:ext cx="10571998" cy="970450"/>
          </a:xfrm>
        </p:spPr>
        <p:txBody>
          <a:bodyPr/>
          <a:lstStyle/>
          <a:p>
            <a:r>
              <a:rPr lang="en-AU" sz="5400" dirty="0"/>
              <a:t>Spotlight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5025031" y="3461542"/>
            <a:ext cx="4655998" cy="61027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sz="2000" dirty="0"/>
              <a:t>on some cool libraries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" t="1496" r="3654" b="1496"/>
          <a:stretch/>
        </p:blipFill>
        <p:spPr>
          <a:xfrm>
            <a:off x="8635999" y="495301"/>
            <a:ext cx="3314701" cy="586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5999" y="5753686"/>
            <a:ext cx="19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FF00"/>
                </a:solidFill>
              </a:rPr>
              <a:t>I ran out of time there are only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88" y="1409700"/>
            <a:ext cx="7621995" cy="50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0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1888 4.44444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2.96296E-6 L 0.04284 2.96296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xit" presetSubtype="2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path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4.07407E-6 L -0.0483 -4.07407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xit" presetSubtype="8" ac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4" grpId="1"/>
      <p:bldP spid="4" grpId="2"/>
      <p:bldP spid="5" grpId="0"/>
      <p:bldP spid="5" grpId="1"/>
      <p:bldP spid="5" grpId="2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Step 1:</a:t>
            </a:r>
            <a:endParaRPr lang="en-A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use</a:t>
            </a:r>
            <a:r>
              <a:rPr lang="en-AU" sz="3400" dirty="0"/>
              <a:t> </a:t>
            </a:r>
            <a:r>
              <a:rPr lang="en-AU" sz="3400" dirty="0">
                <a:solidFill>
                  <a:srgbClr val="4EC9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AU" sz="3400" dirty="0">
                <a:solidFill>
                  <a:srgbClr val="4EC9B0"/>
                </a:solidFill>
              </a:rPr>
              <a:t> </a:t>
            </a:r>
            <a:r>
              <a:rPr lang="en-AU" dirty="0"/>
              <a:t>to query a JSON API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3438" y="1799840"/>
            <a:ext cx="2518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418AB3"/>
              </a:buClr>
            </a:pPr>
            <a:r>
              <a:rPr lang="en-AU" sz="3200" b="1" dirty="0">
                <a:solidFill>
                  <a:prstClr val="white"/>
                </a:solidFill>
              </a:rPr>
              <a:t>Reconsider.</a:t>
            </a:r>
            <a:endParaRPr lang="en-AU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07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1703827"/>
          </a:xfrm>
        </p:spPr>
        <p:txBody>
          <a:bodyPr/>
          <a:lstStyle/>
          <a:p>
            <a:pPr marL="0" indent="0">
              <a:buNone/>
            </a:pPr>
            <a:r>
              <a:rPr lang="en-AU" sz="2200" b="1" dirty="0"/>
              <a:t>Refit</a:t>
            </a:r>
            <a:r>
              <a:rPr lang="en-AU" sz="2200" dirty="0"/>
              <a:t> gives you automatic type-safe </a:t>
            </a:r>
            <a:r>
              <a:rPr lang="en-AU" sz="2200" dirty="0" err="1"/>
              <a:t>api</a:t>
            </a:r>
            <a:r>
              <a:rPr lang="en-AU" sz="2200" dirty="0"/>
              <a:t> client generation</a:t>
            </a:r>
          </a:p>
          <a:p>
            <a:pPr lvl="1"/>
            <a:endParaRPr lang="en-AU" sz="2200" dirty="0"/>
          </a:p>
          <a:p>
            <a:pPr lvl="1"/>
            <a:endParaRPr lang="en-AU" sz="2200" dirty="0"/>
          </a:p>
          <a:p>
            <a:pPr lvl="1"/>
            <a:endParaRPr lang="en-AU" sz="3200" dirty="0"/>
          </a:p>
          <a:p>
            <a:pPr marL="457200" lvl="1" indent="0">
              <a:buNone/>
            </a:pPr>
            <a:endParaRPr lang="en-AU" sz="2200" dirty="0"/>
          </a:p>
          <a:p>
            <a:pPr marL="457200" lvl="1" indent="0">
              <a:buNone/>
            </a:pPr>
            <a:endParaRPr lang="en-AU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hello Refit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308232" y="3494393"/>
            <a:ext cx="4759187" cy="1261677"/>
            <a:chOff x="6308232" y="4357557"/>
            <a:chExt cx="4759187" cy="126167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2813" t="23333" r="48152" b="73460"/>
            <a:stretch/>
          </p:blipFill>
          <p:spPr>
            <a:xfrm>
              <a:off x="6308232" y="4357557"/>
              <a:ext cx="4759187" cy="4306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6757424" y="5034459"/>
              <a:ext cx="3860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600" dirty="0"/>
                <a:t>Type-safe API methods, </a:t>
              </a:r>
              <a:r>
                <a:rPr lang="en-AU" sz="1600" dirty="0" err="1"/>
                <a:t>async</a:t>
              </a:r>
              <a:r>
                <a:rPr lang="en-AU" sz="1600" dirty="0"/>
                <a:t>, (de)serialization come for free!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23728" y="2727216"/>
            <a:ext cx="4151572" cy="2070674"/>
            <a:chOff x="1423728" y="3590380"/>
            <a:chExt cx="4151572" cy="20706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708" t="26359" r="68438" b="62861"/>
            <a:stretch/>
          </p:blipFill>
          <p:spPr>
            <a:xfrm>
              <a:off x="2045364" y="3590380"/>
              <a:ext cx="2908300" cy="1447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1423728" y="5076279"/>
              <a:ext cx="41515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600" dirty="0"/>
                <a:t> Create an interface for your API, annotated with verb and URL stem</a:t>
              </a:r>
            </a:p>
          </p:txBody>
        </p:sp>
      </p:grpSp>
      <p:sp>
        <p:nvSpPr>
          <p:cNvPr id="23" name="Content Placeholder 3"/>
          <p:cNvSpPr txBox="1">
            <a:spLocks/>
          </p:cNvSpPr>
          <p:nvPr/>
        </p:nvSpPr>
        <p:spPr>
          <a:xfrm>
            <a:off x="451514" y="5149062"/>
            <a:ext cx="11288970" cy="82576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/>
              <a:t>Supports all the best verbs, body parameters, authentication, static and dynamic request headers and generic interface definitions. </a:t>
            </a:r>
          </a:p>
          <a:p>
            <a:pPr marL="0" indent="0">
              <a:buNone/>
            </a:pPr>
            <a:r>
              <a:rPr lang="en-AU" sz="2000" dirty="0"/>
              <a:t>Publish an internal </a:t>
            </a:r>
            <a:r>
              <a:rPr lang="en-AU" sz="2000" dirty="0" err="1"/>
              <a:t>nuget</a:t>
            </a:r>
            <a:r>
              <a:rPr lang="en-AU" sz="2000" dirty="0"/>
              <a:t> package with your Refit </a:t>
            </a:r>
            <a:r>
              <a:rPr lang="en-AU" sz="2000" dirty="0" err="1"/>
              <a:t>api</a:t>
            </a:r>
            <a:r>
              <a:rPr lang="en-AU" sz="2000" dirty="0"/>
              <a:t> definitions on every change and have strongly-typed access to your </a:t>
            </a:r>
            <a:r>
              <a:rPr lang="en-AU" sz="2000" dirty="0" err="1"/>
              <a:t>apis</a:t>
            </a:r>
            <a:r>
              <a:rPr lang="en-AU" sz="2000" dirty="0"/>
              <a:t> from anywhere </a:t>
            </a:r>
            <a:r>
              <a:rPr lang="en-AU" sz="500" dirty="0"/>
              <a:t>(e.g. in </a:t>
            </a:r>
            <a:r>
              <a:rPr lang="en-AU" sz="500" dirty="0" err="1"/>
              <a:t>linqpad</a:t>
            </a:r>
            <a:r>
              <a:rPr lang="en-AU" sz="500" dirty="0"/>
              <a:t>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85964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1771047"/>
          </a:xfrm>
        </p:spPr>
        <p:txBody>
          <a:bodyPr/>
          <a:lstStyle/>
          <a:p>
            <a:pPr marL="0" indent="0">
              <a:buNone/>
            </a:pPr>
            <a:r>
              <a:rPr lang="en-AU" sz="2200" b="1" dirty="0" err="1"/>
              <a:t>Akavache</a:t>
            </a:r>
            <a:r>
              <a:rPr lang="en-AU" sz="2200" dirty="0"/>
              <a:t> gives you async-friendly key-value persistence + more</a:t>
            </a:r>
          </a:p>
          <a:p>
            <a:endParaRPr lang="en-AU" sz="2400" dirty="0"/>
          </a:p>
          <a:p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457200" lvl="1" indent="0">
              <a:buNone/>
            </a:pPr>
            <a:endParaRPr lang="en-A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persisting data – </a:t>
            </a:r>
            <a:r>
              <a:rPr lang="en-AU" dirty="0" err="1"/>
              <a:t>Akavache</a:t>
            </a:r>
            <a:r>
              <a:rPr lang="en-AU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708" t="25981" r="43438" b="66171"/>
          <a:stretch/>
        </p:blipFill>
        <p:spPr>
          <a:xfrm>
            <a:off x="888998" y="2675368"/>
            <a:ext cx="6381563" cy="1258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1514" y="4188983"/>
            <a:ext cx="11288970" cy="252482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Has a </a:t>
            </a:r>
            <a:r>
              <a:rPr lang="en-AU" dirty="0" err="1"/>
              <a:t>GetAllObjects</a:t>
            </a:r>
            <a:r>
              <a:rPr lang="en-AU" dirty="0"/>
              <a:t>&lt;T&gt;() method</a:t>
            </a:r>
          </a:p>
          <a:p>
            <a:pPr lvl="1"/>
            <a:r>
              <a:rPr lang="en-AU" dirty="0"/>
              <a:t>Facilitates caching and expiry: </a:t>
            </a:r>
            <a:r>
              <a:rPr lang="en-AU" dirty="0" err="1"/>
              <a:t>GetOrFetchLatest</a:t>
            </a:r>
            <a:r>
              <a:rPr lang="en-AU" dirty="0"/>
              <a:t>(string key, </a:t>
            </a:r>
            <a:r>
              <a:rPr lang="en-AU" dirty="0" err="1"/>
              <a:t>Func</a:t>
            </a:r>
            <a:r>
              <a:rPr lang="en-AU" dirty="0"/>
              <a:t>&lt;Task&lt;T&gt;, </a:t>
            </a:r>
            <a:r>
              <a:rPr lang="en-AU" dirty="0" err="1"/>
              <a:t>DateTimeOffset</a:t>
            </a:r>
            <a:r>
              <a:rPr lang="en-AU" dirty="0"/>
              <a:t> expiry)  </a:t>
            </a:r>
          </a:p>
          <a:p>
            <a:pPr lvl="1"/>
            <a:r>
              <a:rPr lang="en-AU" dirty="0"/>
              <a:t>Add encryption using this one simple trick </a:t>
            </a:r>
            <a:r>
              <a:rPr lang="en-AU" dirty="0">
                <a:hlinkClick r:id="rId3"/>
              </a:rPr>
              <a:t>[link]</a:t>
            </a:r>
            <a:endParaRPr lang="en-AU" dirty="0"/>
          </a:p>
          <a:p>
            <a:pPr lvl="1"/>
            <a:r>
              <a:rPr lang="en-AU" dirty="0">
                <a:solidFill>
                  <a:prstClr val="white"/>
                </a:solidFill>
              </a:rPr>
              <a:t>This tutorial shows you how to do the same using a randomly generated encryption key stored in the keychain (rather than relying on user input) </a:t>
            </a:r>
            <a:r>
              <a:rPr lang="en-AU" dirty="0">
                <a:solidFill>
                  <a:prstClr val="white"/>
                </a:solidFill>
                <a:hlinkClick r:id="rId4"/>
              </a:rPr>
              <a:t>[link]</a:t>
            </a:r>
            <a:r>
              <a:rPr lang="en-AU" dirty="0">
                <a:solidFill>
                  <a:prstClr val="white"/>
                </a:solidFill>
              </a:rPr>
              <a:t> </a:t>
            </a:r>
            <a:r>
              <a:rPr lang="en-AU" b="1" dirty="0">
                <a:solidFill>
                  <a:srgbClr val="FF0000"/>
                </a:solidFill>
              </a:rPr>
              <a:t>this implementation assumes all inputs (serialised values) will be under the (block size – padding length: 256 – 11 = 245 bytes), If you are storing larger payloads you can use the `</a:t>
            </a:r>
            <a:r>
              <a:rPr lang="en-AU" dirty="0" err="1"/>
              <a:t>CreateEncryptedData</a:t>
            </a:r>
            <a:r>
              <a:rPr lang="en-AU" b="1" dirty="0">
                <a:solidFill>
                  <a:srgbClr val="FF0000"/>
                </a:solidFill>
              </a:rPr>
              <a:t>` method on iOS and a technique like </a:t>
            </a:r>
            <a:r>
              <a:rPr lang="en-AU" dirty="0">
                <a:solidFill>
                  <a:srgbClr val="FF0000"/>
                </a:solidFill>
                <a:hlinkClick r:id="rId5"/>
              </a:rPr>
              <a:t>[this]</a:t>
            </a:r>
            <a:r>
              <a:rPr lang="en-AU" dirty="0">
                <a:solidFill>
                  <a:srgbClr val="FF0000"/>
                </a:solidFill>
              </a:rPr>
              <a:t> </a:t>
            </a:r>
            <a:r>
              <a:rPr lang="en-AU" b="1" dirty="0">
                <a:solidFill>
                  <a:srgbClr val="FF0000"/>
                </a:solidFill>
              </a:rPr>
              <a:t>on android</a:t>
            </a:r>
            <a:br>
              <a:rPr lang="en-AU" dirty="0"/>
            </a:br>
            <a:endParaRPr lang="en-AU" sz="2400" dirty="0"/>
          </a:p>
          <a:p>
            <a:pPr marL="0" indent="0">
              <a:buFont typeface="Wingdings 2" charset="2"/>
              <a:buNone/>
            </a:pPr>
            <a:endParaRPr lang="en-AU" sz="2400" dirty="0"/>
          </a:p>
          <a:p>
            <a:pPr marL="457200" lvl="1" indent="0">
              <a:buFont typeface="Wingdings 2" charset="2"/>
              <a:buNone/>
            </a:pP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133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1771047"/>
          </a:xfrm>
        </p:spPr>
        <p:txBody>
          <a:bodyPr/>
          <a:lstStyle/>
          <a:p>
            <a:pPr marL="0" indent="0">
              <a:buNone/>
            </a:pPr>
            <a:r>
              <a:rPr lang="en-AU" sz="2200" b="1" dirty="0"/>
              <a:t>Lottie</a:t>
            </a:r>
            <a:r>
              <a:rPr lang="en-AU" sz="2200" dirty="0"/>
              <a:t> renders </a:t>
            </a:r>
            <a:r>
              <a:rPr lang="en-US" sz="2200" dirty="0"/>
              <a:t>Adobe After Effects animations exported as json with </a:t>
            </a:r>
            <a:r>
              <a:rPr lang="en-US" sz="2200" dirty="0" err="1"/>
              <a:t>Bodymovin</a:t>
            </a:r>
            <a:r>
              <a:rPr lang="en-US" sz="2200" dirty="0"/>
              <a:t>, giving you high performance animations for little effort</a:t>
            </a:r>
            <a:endParaRPr lang="en-AU" sz="2200" dirty="0"/>
          </a:p>
          <a:p>
            <a:pPr marL="0" indent="0">
              <a:buNone/>
            </a:pPr>
            <a:endParaRPr lang="en-AU" sz="2200" dirty="0"/>
          </a:p>
          <a:p>
            <a:pPr marL="457200" lvl="1" indent="0">
              <a:buNone/>
            </a:pPr>
            <a:endParaRPr lang="en-AU" sz="2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super duper animations - </a:t>
            </a:r>
            <a:r>
              <a:rPr lang="en-AU" dirty="0" err="1"/>
              <a:t>lottie</a:t>
            </a:r>
            <a:endParaRPr lang="en-AU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1514" y="5330720"/>
            <a:ext cx="11288970" cy="145402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Support for iOS and Android natively, or via </a:t>
            </a:r>
            <a:r>
              <a:rPr lang="en-AU" dirty="0" err="1"/>
              <a:t>Xamarin.Forms</a:t>
            </a:r>
            <a:endParaRPr lang="en-AU" dirty="0"/>
          </a:p>
          <a:p>
            <a:pPr lvl="1"/>
            <a:r>
              <a:rPr lang="en-AU" dirty="0"/>
              <a:t>Many animations available at </a:t>
            </a:r>
            <a:r>
              <a:rPr lang="en-AU" dirty="0">
                <a:hlinkClick r:id="rId3"/>
              </a:rPr>
              <a:t>www.lottiefiles.com</a:t>
            </a:r>
            <a:r>
              <a:rPr lang="en-AU" dirty="0"/>
              <a:t> for inspiration</a:t>
            </a:r>
          </a:p>
          <a:p>
            <a:pPr lvl="1"/>
            <a:r>
              <a:rPr lang="en-AU" dirty="0"/>
              <a:t>Great for keeping onboarding flows simple but impressive</a:t>
            </a:r>
            <a:endParaRPr lang="en-AU" sz="2000" dirty="0"/>
          </a:p>
          <a:p>
            <a:pPr marL="457200" lvl="1" indent="0">
              <a:buFont typeface="Wingdings 2" charset="2"/>
              <a:buNone/>
            </a:pPr>
            <a:endParaRPr lang="en-AU" b="1" dirty="0"/>
          </a:p>
        </p:txBody>
      </p:sp>
      <p:pic>
        <p:nvPicPr>
          <p:cNvPr id="8194" name="Picture 2" descr="Example1">
            <a:extLst>
              <a:ext uri="{FF2B5EF4-FFF2-40B4-BE49-F238E27FC236}">
                <a16:creationId xmlns:a16="http://schemas.microsoft.com/office/drawing/2014/main" id="{B5AA3888-1F2F-453F-A81C-E497C2DC99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619" y="3017689"/>
            <a:ext cx="3886622" cy="1943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1514" y="1886553"/>
            <a:ext cx="11633242" cy="1771047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err="1"/>
              <a:t>Xamarin.Essentials</a:t>
            </a:r>
            <a:r>
              <a:rPr lang="en-US" sz="2200" b="1" dirty="0"/>
              <a:t> </a:t>
            </a:r>
            <a:r>
              <a:rPr lang="en-US" sz="2200" dirty="0"/>
              <a:t>provides easy access to cross-platform APIs for mobile applications.</a:t>
            </a:r>
            <a:endParaRPr lang="en-AU" sz="2200" dirty="0"/>
          </a:p>
          <a:p>
            <a:pPr marL="0" indent="0">
              <a:buNone/>
            </a:pPr>
            <a:endParaRPr lang="en-AU" sz="2400" dirty="0"/>
          </a:p>
          <a:p>
            <a:pPr marL="457200" lvl="1" indent="0">
              <a:buNone/>
            </a:pPr>
            <a:endParaRPr lang="en-A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cross platform </a:t>
            </a:r>
            <a:r>
              <a:rPr lang="en-AU" dirty="0" err="1"/>
              <a:t>apis</a:t>
            </a:r>
            <a:r>
              <a:rPr lang="en-AU" dirty="0"/>
              <a:t> with no fuss - essentials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81393-E62F-45A1-8F4E-D40AE14D584D}"/>
              </a:ext>
            </a:extLst>
          </p:cNvPr>
          <p:cNvSpPr txBox="1"/>
          <p:nvPr/>
        </p:nvSpPr>
        <p:spPr>
          <a:xfrm>
            <a:off x="909663" y="2787761"/>
            <a:ext cx="10830821" cy="2450696"/>
          </a:xfrm>
          <a:prstGeom prst="rect">
            <a:avLst/>
          </a:prstGeom>
          <a:noFill/>
        </p:spPr>
        <p:txBody>
          <a:bodyPr wrap="square" numCol="4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App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Battery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Clipboard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Data Transfer (Share)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Device Display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Device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File System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Flashlight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Geolocation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Gyroscope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Launcher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Magnetometer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2"/>
                </a:solidFill>
              </a:rPr>
              <a:t>MainThread</a:t>
            </a:r>
            <a:endParaRPr lang="en-A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Open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Orientation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Phone </a:t>
            </a:r>
            <a:r>
              <a:rPr lang="en-AU" dirty="0" err="1">
                <a:solidFill>
                  <a:schemeClr val="tx2"/>
                </a:solidFill>
              </a:rPr>
              <a:t>Dialer</a:t>
            </a:r>
            <a:endParaRPr lang="en-A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Screen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Secure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Text-to-Speech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Version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2"/>
                </a:solidFill>
              </a:rPr>
              <a:t>Vibrate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B541D2-77EE-4BC6-A151-3142F80AE95F}"/>
              </a:ext>
            </a:extLst>
          </p:cNvPr>
          <p:cNvSpPr txBox="1">
            <a:spLocks/>
          </p:cNvSpPr>
          <p:nvPr/>
        </p:nvSpPr>
        <p:spPr>
          <a:xfrm>
            <a:off x="451514" y="5530062"/>
            <a:ext cx="11288970" cy="82576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/>
              <a:t>If you like interfaces, try </a:t>
            </a:r>
            <a:r>
              <a:rPr lang="en-AU" sz="2000" dirty="0" err="1">
                <a:hlinkClick r:id="rId3"/>
              </a:rPr>
              <a:t>Essential.Interfaces</a:t>
            </a:r>
            <a:r>
              <a:rPr lang="en-AU" sz="2000" dirty="0"/>
              <a:t> too! </a:t>
            </a:r>
          </a:p>
        </p:txBody>
      </p:sp>
    </p:spTree>
    <p:extLst>
      <p:ext uri="{BB962C8B-B14F-4D97-AF65-F5344CB8AC3E}">
        <p14:creationId xmlns:p14="http://schemas.microsoft.com/office/powerpoint/2010/main" val="5765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1771047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err="1"/>
              <a:t>CSharpForMarkup</a:t>
            </a:r>
            <a:r>
              <a:rPr lang="en-US" sz="2200" b="1" dirty="0"/>
              <a:t> </a:t>
            </a:r>
            <a:r>
              <a:rPr lang="en-US" sz="2200" dirty="0"/>
              <a:t>is a small set of extensions designed to make writing Forms UI in code fluent and more declarative.</a:t>
            </a:r>
            <a:endParaRPr lang="en-AU" sz="2200" dirty="0"/>
          </a:p>
          <a:p>
            <a:pPr marL="0" indent="0">
              <a:buNone/>
            </a:pPr>
            <a:endParaRPr lang="en-AU" sz="2400" dirty="0"/>
          </a:p>
          <a:p>
            <a:pPr marL="457200" lvl="1" indent="0">
              <a:buNone/>
            </a:pPr>
            <a:endParaRPr lang="en-AU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 even </a:t>
            </a:r>
            <a:r>
              <a:rPr lang="en-AU" dirty="0" err="1"/>
              <a:t>xaml</a:t>
            </a:r>
            <a:r>
              <a:rPr lang="en-AU" dirty="0"/>
              <a:t> am I rite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0B541D2-77EE-4BC6-A151-3142F80AE95F}"/>
              </a:ext>
            </a:extLst>
          </p:cNvPr>
          <p:cNvSpPr txBox="1">
            <a:spLocks/>
          </p:cNvSpPr>
          <p:nvPr/>
        </p:nvSpPr>
        <p:spPr>
          <a:xfrm>
            <a:off x="451514" y="4260272"/>
            <a:ext cx="11288970" cy="82576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dirty="0"/>
              <a:t>Simple helpers that make coded-</a:t>
            </a:r>
            <a:r>
              <a:rPr lang="en-AU" sz="2000" dirty="0" err="1"/>
              <a:t>ui</a:t>
            </a:r>
            <a:r>
              <a:rPr lang="en-AU" sz="2000" dirty="0"/>
              <a:t> life easier: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BDBB0A-DF86-4460-ADB4-43EAB7855A84}"/>
              </a:ext>
            </a:extLst>
          </p:cNvPr>
          <p:cNvGrpSpPr/>
          <p:nvPr/>
        </p:nvGrpSpPr>
        <p:grpSpPr>
          <a:xfrm>
            <a:off x="399988" y="2709256"/>
            <a:ext cx="3491806" cy="979239"/>
            <a:chOff x="399988" y="2879064"/>
            <a:chExt cx="3491806" cy="9792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8F98D7-D177-460E-8E65-CCB7560F2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46" r="30261" b="58192"/>
            <a:stretch/>
          </p:blipFill>
          <p:spPr>
            <a:xfrm>
              <a:off x="399988" y="3291900"/>
              <a:ext cx="3491806" cy="5664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F27375-9F5D-4B70-93EF-8C154577541F}"/>
                </a:ext>
              </a:extLst>
            </p:cNvPr>
            <p:cNvSpPr txBox="1"/>
            <p:nvPr/>
          </p:nvSpPr>
          <p:spPr>
            <a:xfrm>
              <a:off x="1220202" y="2879064"/>
              <a:ext cx="185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XAML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08FF7-E592-4537-A988-BC7503C7710A}"/>
              </a:ext>
            </a:extLst>
          </p:cNvPr>
          <p:cNvGrpSpPr/>
          <p:nvPr/>
        </p:nvGrpSpPr>
        <p:grpSpPr>
          <a:xfrm>
            <a:off x="4078360" y="2709256"/>
            <a:ext cx="3761050" cy="977846"/>
            <a:chOff x="4078360" y="2879064"/>
            <a:chExt cx="3761050" cy="9778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D8A680-0EC7-4812-BD11-312428908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642" r="24884" b="29097"/>
            <a:stretch/>
          </p:blipFill>
          <p:spPr>
            <a:xfrm>
              <a:off x="4078360" y="3290507"/>
              <a:ext cx="3761050" cy="5664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9D0634-4547-4071-8DB9-702795614285}"/>
                </a:ext>
              </a:extLst>
            </p:cNvPr>
            <p:cNvSpPr txBox="1"/>
            <p:nvPr/>
          </p:nvSpPr>
          <p:spPr>
            <a:xfrm>
              <a:off x="4886440" y="2879064"/>
              <a:ext cx="2144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C# (XAML-like)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2B1248-3BF8-4CA9-BC56-374B73FE8AC7}"/>
              </a:ext>
            </a:extLst>
          </p:cNvPr>
          <p:cNvGrpSpPr/>
          <p:nvPr/>
        </p:nvGrpSpPr>
        <p:grpSpPr>
          <a:xfrm>
            <a:off x="8025976" y="2709256"/>
            <a:ext cx="3766036" cy="886575"/>
            <a:chOff x="8025976" y="2879064"/>
            <a:chExt cx="3766036" cy="8865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19D895-5BD0-483F-A55A-F3306F4DA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627" r="24785" b="5244"/>
            <a:stretch/>
          </p:blipFill>
          <p:spPr>
            <a:xfrm>
              <a:off x="8025976" y="3291900"/>
              <a:ext cx="3766036" cy="4737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81AE10-C4A6-48DD-9134-B22106E41B50}"/>
                </a:ext>
              </a:extLst>
            </p:cNvPr>
            <p:cNvSpPr txBox="1"/>
            <p:nvPr/>
          </p:nvSpPr>
          <p:spPr>
            <a:xfrm>
              <a:off x="8836549" y="2879064"/>
              <a:ext cx="2144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C# (concise)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3075AA-54EF-4412-83F8-8EDA2272E80B}"/>
              </a:ext>
            </a:extLst>
          </p:cNvPr>
          <p:cNvGrpSpPr/>
          <p:nvPr/>
        </p:nvGrpSpPr>
        <p:grpSpPr>
          <a:xfrm>
            <a:off x="451514" y="4870536"/>
            <a:ext cx="3838223" cy="931293"/>
            <a:chOff x="451514" y="4891391"/>
            <a:chExt cx="3838223" cy="9312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1F5A58-408A-41D0-8409-A6523E11F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0" r="9701"/>
            <a:stretch/>
          </p:blipFill>
          <p:spPr>
            <a:xfrm>
              <a:off x="451514" y="5291619"/>
              <a:ext cx="3838223" cy="5310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3AF8B6-1F11-4E81-961C-B3B84E710932}"/>
                </a:ext>
              </a:extLst>
            </p:cNvPr>
            <p:cNvSpPr txBox="1"/>
            <p:nvPr/>
          </p:nvSpPr>
          <p:spPr>
            <a:xfrm>
              <a:off x="1095794" y="4891391"/>
              <a:ext cx="2549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Execute code inline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D52D33-FBC3-4ACA-B938-ABD8FD5D0BBB}"/>
              </a:ext>
            </a:extLst>
          </p:cNvPr>
          <p:cNvGrpSpPr/>
          <p:nvPr/>
        </p:nvGrpSpPr>
        <p:grpSpPr>
          <a:xfrm>
            <a:off x="5066645" y="4870536"/>
            <a:ext cx="2549662" cy="931292"/>
            <a:chOff x="5066645" y="4891391"/>
            <a:chExt cx="2549662" cy="9312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194369E-24B4-422E-ABE4-5753CE970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702" y="5291618"/>
              <a:ext cx="2529548" cy="53106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3BA08C-C8E4-4E77-91F9-ABAB95A566EA}"/>
                </a:ext>
              </a:extLst>
            </p:cNvPr>
            <p:cNvSpPr txBox="1"/>
            <p:nvPr/>
          </p:nvSpPr>
          <p:spPr>
            <a:xfrm>
              <a:off x="5066645" y="4891391"/>
              <a:ext cx="2549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/>
                <a:t>Assign controls inline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A4D536-767D-4930-966D-EA68DA347F67}"/>
              </a:ext>
            </a:extLst>
          </p:cNvPr>
          <p:cNvGrpSpPr/>
          <p:nvPr/>
        </p:nvGrpSpPr>
        <p:grpSpPr>
          <a:xfrm>
            <a:off x="8482060" y="4870536"/>
            <a:ext cx="3002762" cy="3304342"/>
            <a:chOff x="8482060" y="4891391"/>
            <a:chExt cx="3002762" cy="3304342"/>
          </a:xfrm>
        </p:grpSpPr>
        <p:pic>
          <p:nvPicPr>
            <p:cNvPr id="12292" name="Picture 4" descr="Enums For Grid Rows And Columns">
              <a:extLst>
                <a:ext uri="{FF2B5EF4-FFF2-40B4-BE49-F238E27FC236}">
                  <a16:creationId xmlns:a16="http://schemas.microsoft.com/office/drawing/2014/main" id="{D1984CF1-6EAF-4DB7-922D-C57563935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580" y="5291618"/>
              <a:ext cx="2235868" cy="2904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A75CD0-A0B0-44F6-9B7D-CBEAAE64B06F}"/>
                </a:ext>
              </a:extLst>
            </p:cNvPr>
            <p:cNvSpPr txBox="1"/>
            <p:nvPr/>
          </p:nvSpPr>
          <p:spPr>
            <a:xfrm>
              <a:off x="8482060" y="4891391"/>
              <a:ext cx="300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b="1" dirty="0" err="1"/>
                <a:t>Enum</a:t>
              </a:r>
              <a:r>
                <a:rPr lang="en-AU" b="1" dirty="0"/>
                <a:t>-based row/cols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/>
          <p:cNvGrpSpPr/>
          <p:nvPr/>
        </p:nvGrpSpPr>
        <p:grpSpPr>
          <a:xfrm>
            <a:off x="3870701" y="2827197"/>
            <a:ext cx="10571998" cy="1087028"/>
            <a:chOff x="3870701" y="2827197"/>
            <a:chExt cx="10571998" cy="1087028"/>
          </a:xfrm>
        </p:grpSpPr>
        <p:sp>
          <p:nvSpPr>
            <p:cNvPr id="9" name="Title 3"/>
            <p:cNvSpPr txBox="1">
              <a:spLocks/>
            </p:cNvSpPr>
            <p:nvPr/>
          </p:nvSpPr>
          <p:spPr>
            <a:xfrm>
              <a:off x="3870701" y="2943775"/>
              <a:ext cx="10571998" cy="970450"/>
            </a:xfrm>
            <a:prstGeom prst="rect">
              <a:avLst/>
            </a:prstGeom>
            <a:effectLst>
              <a:outerShdw blurRad="50800" dir="14400000">
                <a:srgbClr val="000000">
                  <a:alpha val="60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rgbClr val="FEFEFE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AU" strike="sngStrike" dirty="0"/>
                <a:t>love</a:t>
              </a:r>
              <a:r>
                <a:rPr lang="en-AU" dirty="0"/>
                <a:t> thy </a:t>
              </a:r>
              <a:r>
                <a:rPr lang="en-AU" strike="sngStrike" dirty="0"/>
                <a:t>neighbour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85552" y="2827197"/>
              <a:ext cx="63734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know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07625" y="2827197"/>
              <a:ext cx="1116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platform</a:t>
              </a:r>
            </a:p>
          </p:txBody>
        </p:sp>
      </p:grpSp>
      <p:sp>
        <p:nvSpPr>
          <p:cNvPr id="5" name="Title 3"/>
          <p:cNvSpPr txBox="1">
            <a:spLocks/>
          </p:cNvSpPr>
          <p:nvPr/>
        </p:nvSpPr>
        <p:spPr>
          <a:xfrm rot="21083849">
            <a:off x="-138249" y="2565400"/>
            <a:ext cx="4157099" cy="153932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3900" dirty="0"/>
              <a:t>#1</a:t>
            </a:r>
            <a:endParaRPr lang="en-AU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9" y="1298913"/>
            <a:ext cx="386080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-= mobile principles to live by =- </a:t>
            </a:r>
          </a:p>
        </p:txBody>
      </p:sp>
    </p:spTree>
    <p:extLst>
      <p:ext uri="{BB962C8B-B14F-4D97-AF65-F5344CB8AC3E}">
        <p14:creationId xmlns:p14="http://schemas.microsoft.com/office/powerpoint/2010/main" val="13364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14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14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3"/>
          <p:cNvSpPr txBox="1">
            <a:spLocks/>
          </p:cNvSpPr>
          <p:nvPr/>
        </p:nvSpPr>
        <p:spPr>
          <a:xfrm>
            <a:off x="4747668" y="294377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dirty="0"/>
              <a:t>Resource roundup</a:t>
            </a:r>
            <a:endParaRPr lang="en-AU" strike="sngStrike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9" y="1298913"/>
            <a:ext cx="386080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AU" sz="1600" dirty="0"/>
          </a:p>
        </p:txBody>
      </p:sp>
      <p:sp>
        <p:nvSpPr>
          <p:cNvPr id="13" name="Rectangle 12"/>
          <p:cNvSpPr/>
          <p:nvPr/>
        </p:nvSpPr>
        <p:spPr>
          <a:xfrm rot="303497">
            <a:off x="6446072" y="3021300"/>
            <a:ext cx="2160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AU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6307">
            <a:off x="-168110" y="1947144"/>
            <a:ext cx="4644872" cy="31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6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6" grpId="0"/>
          <p:bldP spid="13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829386" cy="4604558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Xamarin Docs</a:t>
            </a:r>
            <a:br>
              <a:rPr lang="en-AU" sz="2400" dirty="0"/>
            </a:br>
            <a:r>
              <a:rPr lang="en-AU" sz="1400" dirty="0">
                <a:solidFill>
                  <a:prstClr val="white"/>
                </a:solidFill>
                <a:hlinkClick r:id="rId2"/>
              </a:rPr>
              <a:t>https://docs.microsoft.com/en-us/xamarin/</a:t>
            </a:r>
            <a:endParaRPr lang="en-AU" sz="1400" dirty="0">
              <a:solidFill>
                <a:prstClr val="white"/>
              </a:solidFill>
            </a:endParaRPr>
          </a:p>
          <a:p>
            <a:pPr lvl="0">
              <a:spcBef>
                <a:spcPts val="1200"/>
              </a:spcBef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white"/>
                </a:solidFill>
              </a:rPr>
              <a:t>Xamarin University</a:t>
            </a:r>
            <a:br>
              <a:rPr lang="en-AU" sz="2400" dirty="0">
                <a:solidFill>
                  <a:prstClr val="white"/>
                </a:solidFill>
              </a:rPr>
            </a:br>
            <a:r>
              <a:rPr lang="en-AU" sz="1400" dirty="0">
                <a:solidFill>
                  <a:prstClr val="white"/>
                </a:solidFill>
                <a:hlinkClick r:id="rId3"/>
              </a:rPr>
              <a:t>https://university.xamarin.com</a:t>
            </a:r>
            <a:endParaRPr lang="en-AU" sz="1400" dirty="0">
              <a:solidFill>
                <a:prstClr val="white"/>
              </a:solidFill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AU" sz="2400" dirty="0"/>
              <a:t>Books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white"/>
                </a:solidFill>
              </a:rPr>
              <a:t>Mastering </a:t>
            </a:r>
            <a:r>
              <a:rPr lang="en-US" sz="1400" dirty="0" err="1">
                <a:solidFill>
                  <a:prstClr val="white"/>
                </a:solidFill>
              </a:rPr>
              <a:t>Xamarin.Forms</a:t>
            </a:r>
            <a:r>
              <a:rPr lang="en-US" sz="1400" dirty="0">
                <a:solidFill>
                  <a:prstClr val="white"/>
                </a:solidFill>
              </a:rPr>
              <a:t> </a:t>
            </a:r>
            <a:r>
              <a:rPr lang="en-AU" sz="1400" dirty="0">
                <a:solidFill>
                  <a:prstClr val="white"/>
                </a:solidFill>
              </a:rPr>
              <a:t>- </a:t>
            </a:r>
            <a:r>
              <a:rPr lang="en-AU" sz="1400" dirty="0">
                <a:hlinkClick r:id="rId4"/>
              </a:rPr>
              <a:t>https://www.packtpub.com/application-development/mastering-xamarinforms-second-edition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white"/>
                </a:solidFill>
              </a:rPr>
              <a:t>Xamarin in Action - </a:t>
            </a:r>
            <a:r>
              <a:rPr lang="en-AU" sz="1400" dirty="0">
                <a:hlinkClick r:id="rId5"/>
              </a:rPr>
              <a:t>https://www.manning.com/books/xamarin-in-action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/>
              <a:t>You, I and </a:t>
            </a:r>
            <a:r>
              <a:rPr lang="en-AU" sz="1400" dirty="0" err="1"/>
              <a:t>ReactiveUI</a:t>
            </a:r>
            <a:r>
              <a:rPr lang="en-AU" sz="1400" dirty="0"/>
              <a:t> - </a:t>
            </a:r>
            <a:r>
              <a:rPr lang="en-AU" sz="1400" dirty="0">
                <a:hlinkClick r:id="rId6"/>
              </a:rPr>
              <a:t>https://kent-boogaart.com/you-i-and-reactiveui/</a:t>
            </a: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white"/>
                </a:solidFill>
              </a:rPr>
              <a:t>Creating Mobile Apps with </a:t>
            </a:r>
            <a:r>
              <a:rPr lang="en-AU" sz="1400" dirty="0" err="1">
                <a:solidFill>
                  <a:prstClr val="white"/>
                </a:solidFill>
              </a:rPr>
              <a:t>Xamarin.Forms</a:t>
            </a:r>
            <a:r>
              <a:rPr lang="en-AU" sz="1400" dirty="0">
                <a:solidFill>
                  <a:prstClr val="white"/>
                </a:solidFill>
              </a:rPr>
              <a:t> - </a:t>
            </a:r>
            <a:r>
              <a:rPr lang="en-AU" sz="1400" dirty="0">
                <a:solidFill>
                  <a:prstClr val="white"/>
                </a:solidFill>
                <a:hlinkClick r:id="rId7"/>
              </a:rPr>
              <a:t>https://docs.microsoft.com/en-us/xamarin/xamarin-forms/creating-mobile-apps-xamarin-forms/</a:t>
            </a: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docs/learning</a:t>
            </a:r>
          </a:p>
        </p:txBody>
      </p:sp>
    </p:spTree>
    <p:extLst>
      <p:ext uri="{BB962C8B-B14F-4D97-AF65-F5344CB8AC3E}">
        <p14:creationId xmlns:p14="http://schemas.microsoft.com/office/powerpoint/2010/main" val="421919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829386" cy="4866672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Xamarin MVP List</a:t>
            </a:r>
            <a:br>
              <a:rPr lang="en-AU" dirty="0"/>
            </a:br>
            <a:r>
              <a:rPr lang="en-AU" sz="1400" dirty="0">
                <a:hlinkClick r:id="rId3"/>
              </a:rPr>
              <a:t>https://twitter.com/kwlothrop/lists/xamarin-mvps</a:t>
            </a:r>
            <a:r>
              <a:rPr lang="en-AU" sz="1400" dirty="0"/>
              <a:t> </a:t>
            </a:r>
          </a:p>
          <a:p>
            <a:endParaRPr lang="en-AU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Public Xamarin Slack</a:t>
            </a:r>
            <a:br>
              <a:rPr lang="en-AU" sz="2400" dirty="0"/>
            </a:br>
            <a:r>
              <a:rPr lang="en-AU" sz="1400" dirty="0">
                <a:hlinkClick r:id="rId4"/>
              </a:rPr>
              <a:t>https://xamarinchat.herokuapp.com/ </a:t>
            </a:r>
            <a:r>
              <a:rPr lang="en-AU" sz="1400" dirty="0"/>
              <a:t> </a:t>
            </a:r>
          </a:p>
          <a:p>
            <a:pPr lvl="0">
              <a:buClr>
                <a:srgbClr val="418AB3"/>
              </a:buClr>
            </a:pPr>
            <a:endParaRPr lang="en-AU" sz="1600" dirty="0">
              <a:solidFill>
                <a:prstClr val="white"/>
              </a:solidFill>
            </a:endParaRPr>
          </a:p>
          <a:p>
            <a:pPr lvl="0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white"/>
                </a:solidFill>
              </a:rPr>
              <a:t>Planet Xamarin – blog aggregation</a:t>
            </a:r>
            <a:br>
              <a:rPr lang="en-AU" sz="2400" dirty="0">
                <a:solidFill>
                  <a:prstClr val="white"/>
                </a:solidFill>
              </a:rPr>
            </a:br>
            <a:r>
              <a:rPr lang="en-AU" sz="1400" dirty="0">
                <a:solidFill>
                  <a:prstClr val="white"/>
                </a:solidFill>
                <a:hlinkClick r:id="rId5"/>
              </a:rPr>
              <a:t>https://www.planetxamarin.com/</a:t>
            </a:r>
            <a:endParaRPr lang="en-AU" sz="14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Xamarin </a:t>
            </a:r>
            <a:r>
              <a:rPr lang="en-AU" sz="2400" dirty="0" err="1"/>
              <a:t>Gitter</a:t>
            </a:r>
            <a:r>
              <a:rPr lang="en-AU" sz="2400" dirty="0"/>
              <a:t> channels</a:t>
            </a:r>
            <a:endParaRPr lang="en-AU" dirty="0"/>
          </a:p>
          <a:p>
            <a:pPr lvl="1"/>
            <a:r>
              <a:rPr lang="en-AU" sz="1400" dirty="0"/>
              <a:t>iOS/MacOS: </a:t>
            </a:r>
            <a:r>
              <a:rPr lang="en-AU" dirty="0" err="1">
                <a:hlinkClick r:id="rId6"/>
              </a:rPr>
              <a:t>xamarin</a:t>
            </a:r>
            <a:r>
              <a:rPr lang="en-AU" dirty="0">
                <a:hlinkClick r:id="rId6"/>
              </a:rPr>
              <a:t>/</a:t>
            </a:r>
            <a:r>
              <a:rPr lang="en-AU" dirty="0" err="1">
                <a:hlinkClick r:id="rId6"/>
              </a:rPr>
              <a:t>xamarin-macios</a:t>
            </a:r>
            <a:endParaRPr lang="en-AU" b="1" dirty="0"/>
          </a:p>
          <a:p>
            <a:pPr lvl="1"/>
            <a:r>
              <a:rPr lang="en-AU" sz="1400" dirty="0"/>
              <a:t>Android: 	</a:t>
            </a:r>
            <a:r>
              <a:rPr lang="en-AU" dirty="0" err="1">
                <a:hlinkClick r:id="rId7"/>
              </a:rPr>
              <a:t>xamarin</a:t>
            </a:r>
            <a:r>
              <a:rPr lang="en-AU" dirty="0">
                <a:hlinkClick r:id="rId7"/>
              </a:rPr>
              <a:t>/</a:t>
            </a:r>
            <a:r>
              <a:rPr lang="en-AU" dirty="0" err="1">
                <a:hlinkClick r:id="rId7"/>
              </a:rPr>
              <a:t>xamarin</a:t>
            </a:r>
            <a:r>
              <a:rPr lang="en-AU" dirty="0">
                <a:hlinkClick r:id="rId7"/>
              </a:rPr>
              <a:t>-android</a:t>
            </a:r>
            <a:endParaRPr lang="en-AU" b="1" dirty="0"/>
          </a:p>
          <a:p>
            <a:pPr lvl="1"/>
            <a:r>
              <a:rPr lang="en-AU" sz="1400" dirty="0"/>
              <a:t>Forms: 		</a:t>
            </a:r>
            <a:r>
              <a:rPr lang="en-AU" dirty="0" err="1">
                <a:hlinkClick r:id="rId8"/>
              </a:rPr>
              <a:t>xamarin</a:t>
            </a:r>
            <a:r>
              <a:rPr lang="en-AU" dirty="0">
                <a:hlinkClick r:id="rId8"/>
              </a:rPr>
              <a:t>/</a:t>
            </a:r>
            <a:r>
              <a:rPr lang="en-AU" dirty="0" err="1">
                <a:hlinkClick r:id="rId8"/>
              </a:rPr>
              <a:t>Xamarin.Forms</a:t>
            </a:r>
            <a:endParaRPr lang="en-AU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(social) media</a:t>
            </a:r>
          </a:p>
        </p:txBody>
      </p:sp>
      <p:sp>
        <p:nvSpPr>
          <p:cNvPr id="4" name="Rectangle 3"/>
          <p:cNvSpPr/>
          <p:nvPr/>
        </p:nvSpPr>
        <p:spPr>
          <a:xfrm>
            <a:off x="8010637" y="2179878"/>
            <a:ext cx="3571763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AU" sz="1200" dirty="0"/>
              <a:t>Subscribe to the Weekly Xamarin Newsletter! </a:t>
            </a:r>
            <a:r>
              <a:rPr lang="en-AU" sz="1200" dirty="0">
                <a:hlinkClick r:id="rId9"/>
              </a:rPr>
              <a:t>http://www.weeklyxamarin.com</a:t>
            </a:r>
            <a:endParaRPr lang="en-AU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2"/>
            <a:ext cx="11829386" cy="4552347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MVVM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 err="1"/>
              <a:t>MvvmCross</a:t>
            </a:r>
            <a:r>
              <a:rPr lang="en-AU" sz="1400" dirty="0"/>
              <a:t> – </a:t>
            </a:r>
            <a:r>
              <a:rPr lang="en-AU" sz="1400" dirty="0">
                <a:hlinkClick r:id="rId2"/>
              </a:rPr>
              <a:t>https://github.com/MvvmCross/MvvmCross</a:t>
            </a:r>
            <a:r>
              <a:rPr lang="en-AU" sz="1400" dirty="0"/>
              <a:t> - Popular cross-platform MVVM library, Native/Forms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 err="1"/>
              <a:t>ReactiveUI</a:t>
            </a:r>
            <a:r>
              <a:rPr lang="en-AU" sz="1400" dirty="0"/>
              <a:t> –  </a:t>
            </a:r>
            <a:r>
              <a:rPr lang="en-AU" sz="1400" dirty="0">
                <a:hlinkClick r:id="rId3"/>
              </a:rPr>
              <a:t>https://github.com/reactiveui/ReactiveUI</a:t>
            </a:r>
            <a:r>
              <a:rPr lang="en-AU" sz="1400" dirty="0"/>
              <a:t> - Reactive Extensions and FRP principles, Native/Forms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/>
              <a:t>MVVM Light Toolkit – </a:t>
            </a:r>
            <a:r>
              <a:rPr lang="en-AU" sz="1400" dirty="0">
                <a:hlinkClick r:id="rId4"/>
              </a:rPr>
              <a:t>http://www.mvvmlight.net/</a:t>
            </a:r>
            <a:r>
              <a:rPr lang="en-AU" sz="1400" dirty="0"/>
              <a:t> - Light MVVM, Native/Forms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Prism - </a:t>
            </a:r>
            <a:r>
              <a:rPr lang="en-AU" sz="1400" dirty="0">
                <a:hlinkClick r:id="rId5"/>
              </a:rPr>
              <a:t>https://prismlibrary.github.io/docs/</a:t>
            </a:r>
            <a:r>
              <a:rPr lang="en-AU" sz="1400" dirty="0"/>
              <a:t> - Forms</a:t>
            </a: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 err="1">
                <a:solidFill>
                  <a:prstClr val="white"/>
                </a:solidFill>
              </a:rPr>
              <a:t>FreshMvvm</a:t>
            </a:r>
            <a:r>
              <a:rPr lang="en-AU" sz="1400" dirty="0">
                <a:solidFill>
                  <a:prstClr val="white"/>
                </a:solidFill>
              </a:rPr>
              <a:t> - </a:t>
            </a:r>
            <a:r>
              <a:rPr lang="en-AU" sz="1400" dirty="0">
                <a:solidFill>
                  <a:prstClr val="white"/>
                </a:solidFill>
                <a:hlinkClick r:id="rId6"/>
              </a:rPr>
              <a:t>https://github.com/rid00z/FreshMvvm</a:t>
            </a:r>
            <a:r>
              <a:rPr lang="en-AU" sz="1400" dirty="0">
                <a:solidFill>
                  <a:prstClr val="white"/>
                </a:solidFill>
              </a:rPr>
              <a:t> – Forms</a:t>
            </a:r>
            <a:br>
              <a:rPr lang="en-AU" sz="1400" dirty="0">
                <a:solidFill>
                  <a:prstClr val="white"/>
                </a:solidFill>
              </a:rPr>
            </a:br>
            <a:endParaRPr lang="en-AU" sz="1800" dirty="0"/>
          </a:p>
          <a:p>
            <a:pPr lvl="0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white"/>
                </a:solidFill>
              </a:rPr>
              <a:t>Libraries from the previous section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 err="1">
                <a:solidFill>
                  <a:prstClr val="white"/>
                </a:solidFill>
              </a:rPr>
              <a:t>Akvache</a:t>
            </a:r>
            <a:r>
              <a:rPr lang="en-AU" sz="1400" dirty="0">
                <a:solidFill>
                  <a:prstClr val="white"/>
                </a:solidFill>
              </a:rPr>
              <a:t> - </a:t>
            </a:r>
            <a:r>
              <a:rPr lang="en-AU" sz="1400" dirty="0">
                <a:solidFill>
                  <a:prstClr val="white"/>
                </a:solidFill>
                <a:hlinkClick r:id="rId7"/>
              </a:rPr>
              <a:t>https://github.com/akavache/Akavache</a:t>
            </a:r>
            <a:r>
              <a:rPr lang="en-AU" sz="1400" dirty="0">
                <a:solidFill>
                  <a:prstClr val="white"/>
                </a:solidFill>
              </a:rPr>
              <a:t> - An asynchronous, persistent key-value store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white"/>
                </a:solidFill>
              </a:rPr>
              <a:t>Refit - </a:t>
            </a:r>
            <a:r>
              <a:rPr lang="en-AU" sz="1400" dirty="0">
                <a:solidFill>
                  <a:prstClr val="white"/>
                </a:solidFill>
                <a:hlinkClick r:id="rId8"/>
              </a:rPr>
              <a:t>https://github.com/paulcbetts/refit</a:t>
            </a:r>
            <a:r>
              <a:rPr lang="en-AU" sz="1400" dirty="0">
                <a:solidFill>
                  <a:prstClr val="white"/>
                </a:solidFill>
              </a:rPr>
              <a:t> - </a:t>
            </a:r>
            <a:r>
              <a:rPr lang="en-AU" sz="1400" dirty="0"/>
              <a:t>The automatic type-safe REST library for Xamarin and .NET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/>
              <a:t>Lottie - </a:t>
            </a:r>
            <a:r>
              <a:rPr lang="en-AU" sz="1400" dirty="0">
                <a:hlinkClick r:id="rId9"/>
              </a:rPr>
              <a:t>https://github.com/martijn00/LottieXamarin</a:t>
            </a:r>
            <a:r>
              <a:rPr lang="en-AU" sz="1400" dirty="0"/>
              <a:t> - Beautiful animations in mobile apps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 err="1"/>
              <a:t>Xamarin.Essentials</a:t>
            </a:r>
            <a:r>
              <a:rPr lang="en-AU" sz="1400" dirty="0"/>
              <a:t> - </a:t>
            </a:r>
            <a:r>
              <a:rPr lang="en-AU" sz="1400" dirty="0">
                <a:hlinkClick r:id="rId10"/>
              </a:rPr>
              <a:t>https://docs.microsoft.com/en-us/xamarin/essentials/</a:t>
            </a:r>
            <a:r>
              <a:rPr lang="en-AU" sz="1400" dirty="0"/>
              <a:t> - Cross platform APIs for mobile 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dirty="0" err="1"/>
              <a:t>CSharpForMarkup</a:t>
            </a:r>
            <a:r>
              <a:rPr lang="en-AU" sz="1400" dirty="0"/>
              <a:t> - </a:t>
            </a:r>
            <a:r>
              <a:rPr lang="en-AU" sz="1400" dirty="0">
                <a:hlinkClick r:id="rId11"/>
              </a:rPr>
              <a:t>https://github.com/VincentH-Net/CSharpForMarkup</a:t>
            </a:r>
            <a:r>
              <a:rPr lang="en-AU" sz="1400" dirty="0"/>
              <a:t> - Fluent, declarative coded UI for XF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1400" dirty="0"/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frameworks/libraries</a:t>
            </a:r>
          </a:p>
        </p:txBody>
      </p:sp>
    </p:spTree>
    <p:extLst>
      <p:ext uri="{BB962C8B-B14F-4D97-AF65-F5344CB8AC3E}">
        <p14:creationId xmlns:p14="http://schemas.microsoft.com/office/powerpoint/2010/main" val="102424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829386" cy="4604558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Library Roundups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white"/>
                </a:solidFill>
              </a:rPr>
              <a:t>Awesome Xamarin - </a:t>
            </a:r>
            <a:r>
              <a:rPr lang="en-AU" sz="1400" dirty="0">
                <a:hlinkClick r:id="rId2"/>
              </a:rPr>
              <a:t>https://github.com/XamSome/awesome-xamarin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prstClr val="white"/>
                </a:solidFill>
              </a:rPr>
              <a:t>Awesome </a:t>
            </a:r>
            <a:r>
              <a:rPr lang="en-AU" sz="1400" dirty="0" err="1">
                <a:solidFill>
                  <a:prstClr val="white"/>
                </a:solidFill>
              </a:rPr>
              <a:t>Xamarin.Forms</a:t>
            </a:r>
            <a:r>
              <a:rPr lang="en-AU" sz="1400" dirty="0">
                <a:solidFill>
                  <a:prstClr val="white"/>
                </a:solidFill>
              </a:rPr>
              <a:t> - </a:t>
            </a:r>
            <a:r>
              <a:rPr lang="en-AU" sz="1400" dirty="0">
                <a:hlinkClick r:id="rId3"/>
              </a:rPr>
              <a:t>https://github.com/jsuarezruiz/awesome-xamarin-forms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dirty="0" err="1"/>
              <a:t>Goodlooking</a:t>
            </a:r>
            <a:r>
              <a:rPr lang="en-AU" sz="1400" dirty="0"/>
              <a:t> </a:t>
            </a:r>
            <a:r>
              <a:rPr lang="en-AU" sz="1400" dirty="0" err="1"/>
              <a:t>Xamarin.Forms</a:t>
            </a:r>
            <a:r>
              <a:rPr lang="en-AU" sz="1400" dirty="0"/>
              <a:t> - </a:t>
            </a:r>
            <a:r>
              <a:rPr lang="en-AU" sz="1400" dirty="0">
                <a:hlinkClick r:id="rId4"/>
              </a:rPr>
              <a:t>https://github.com/jsuarezruiz/xamarin-forms-goodlooking-UI</a:t>
            </a:r>
            <a:r>
              <a:rPr lang="en-AU" sz="1400" dirty="0"/>
              <a:t> </a:t>
            </a:r>
            <a:endParaRPr lang="en-AU" sz="2400" dirty="0"/>
          </a:p>
          <a:p>
            <a:pPr marL="457200" lvl="1" indent="0">
              <a:buClr>
                <a:srgbClr val="418AB3"/>
              </a:buClr>
              <a:buNone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frameworks/libraries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703498" y="267003"/>
            <a:ext cx="187237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AU" sz="1100" dirty="0"/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527892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829386" cy="3972246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err="1"/>
              <a:t>UrhoSharp</a:t>
            </a:r>
            <a:endParaRPr lang="en-A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 err="1"/>
              <a:t>UrhoSharp</a:t>
            </a:r>
            <a:r>
              <a:rPr lang="en-AU" sz="1400" b="1" dirty="0"/>
              <a:t>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[repo]</a:t>
            </a:r>
            <a:br>
              <a:rPr lang="en-AU" sz="1400" dirty="0"/>
            </a:br>
            <a:r>
              <a:rPr lang="en-AU" sz="1400" dirty="0">
                <a:hlinkClick r:id="rId3"/>
              </a:rPr>
              <a:t>https://github.com/xamarin/urho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Docs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[official Xamarin documentation]</a:t>
            </a:r>
            <a:br>
              <a:rPr lang="en-AU" sz="1400" dirty="0"/>
            </a:br>
            <a:r>
              <a:rPr lang="en-AU" sz="1400" dirty="0">
                <a:hlinkClick r:id="rId4"/>
              </a:rPr>
              <a:t>https://docs.microsoft.com/en-us/xamarin/graphics-games/urhosharp/</a:t>
            </a:r>
            <a:r>
              <a:rPr lang="en-AU" sz="1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Introduction to </a:t>
            </a:r>
            <a:r>
              <a:rPr lang="en-AU" sz="1400" b="1" dirty="0" err="1"/>
              <a:t>UrhoSharp</a:t>
            </a:r>
            <a:r>
              <a:rPr lang="en-AU" sz="1400" b="1" dirty="0"/>
              <a:t> presentation</a:t>
            </a:r>
            <a:br>
              <a:rPr lang="en-AU" sz="1400" dirty="0"/>
            </a:br>
            <a:r>
              <a:rPr lang="en-AU" sz="1400" dirty="0">
                <a:hlinkClick r:id="rId5"/>
              </a:rPr>
              <a:t>https://ryandavis.io/introduction-to-urhosharp/</a:t>
            </a:r>
            <a:r>
              <a:rPr lang="en-AU" sz="1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Virtual/Mixed Reality Apps with C#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[Build 2017 session]</a:t>
            </a:r>
            <a:br>
              <a:rPr lang="en-AU" sz="1400" dirty="0"/>
            </a:br>
            <a:r>
              <a:rPr lang="en-AU" sz="1400" dirty="0">
                <a:hlinkClick r:id="rId6"/>
              </a:rPr>
              <a:t>https://channel9.msdn.com/Events/Build/2017/T6052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Urho3d </a:t>
            </a:r>
            <a:r>
              <a:rPr lang="en-AU" sz="1400" dirty="0">
                <a:solidFill>
                  <a:schemeClr val="tx1">
                    <a:lumMod val="75000"/>
                  </a:schemeClr>
                </a:solidFill>
              </a:rPr>
              <a:t>[official website]</a:t>
            </a:r>
            <a:br>
              <a:rPr lang="en-AU" sz="1400" dirty="0"/>
            </a:br>
            <a:r>
              <a:rPr lang="en-AU" sz="1400" dirty="0">
                <a:hlinkClick r:id="rId7"/>
              </a:rPr>
              <a:t>https://urho3d.github.io/</a:t>
            </a: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game dev </a:t>
            </a:r>
          </a:p>
        </p:txBody>
      </p:sp>
    </p:spTree>
    <p:extLst>
      <p:ext uri="{BB962C8B-B14F-4D97-AF65-F5344CB8AC3E}">
        <p14:creationId xmlns:p14="http://schemas.microsoft.com/office/powerpoint/2010/main" val="3281172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829386" cy="5204712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App </a:t>
            </a:r>
            <a:r>
              <a:rPr lang="en-AU" sz="2400" dirty="0" err="1"/>
              <a:t>Center</a:t>
            </a:r>
            <a:endParaRPr lang="en-A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appcenter.ms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[official website]</a:t>
            </a:r>
            <a:br>
              <a:rPr lang="en-AU" sz="1400" dirty="0"/>
            </a:br>
            <a:r>
              <a:rPr lang="en-AU" sz="1400" dirty="0">
                <a:hlinkClick r:id="rId3"/>
              </a:rPr>
              <a:t>https://appcenter.ms/</a:t>
            </a: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Docs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[official Xamarin documentation]</a:t>
            </a:r>
            <a:br>
              <a:rPr lang="en-AU" sz="1400" dirty="0"/>
            </a:br>
            <a:r>
              <a:rPr lang="en-AU" sz="1400" dirty="0">
                <a:hlinkClick r:id="rId4"/>
              </a:rPr>
              <a:t>https://docs.microsoft.com/en-us/appcenter/</a:t>
            </a:r>
            <a:r>
              <a:rPr lang="en-AU" sz="14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Introduction to Visual Studio App </a:t>
            </a:r>
            <a:r>
              <a:rPr lang="en-AU" sz="1400" b="1" dirty="0" err="1"/>
              <a:t>Center</a:t>
            </a:r>
            <a:r>
              <a:rPr lang="en-AU" sz="1400" b="1" dirty="0"/>
              <a:t> presentation</a:t>
            </a:r>
            <a:br>
              <a:rPr lang="en-AU" sz="1400" dirty="0"/>
            </a:br>
            <a:r>
              <a:rPr lang="en-AU" sz="1400" dirty="0">
                <a:hlinkClick r:id="rId5"/>
              </a:rPr>
              <a:t>https://ryandavis.io/introduction-to-visual-studio-app-center/</a:t>
            </a:r>
            <a:endParaRPr lang="en-AU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Azure DevOps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/>
              <a:t>Step by step guides for setting up Xamarin Builds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</a:t>
            </a:r>
            <a:r>
              <a:rPr lang="en-AU" sz="1200" dirty="0" err="1">
                <a:solidFill>
                  <a:schemeClr val="tx1">
                    <a:lumMod val="75000"/>
                  </a:schemeClr>
                </a:solidFill>
              </a:rPr>
              <a:t>james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AU" sz="1200" dirty="0" err="1">
                <a:solidFill>
                  <a:schemeClr val="tx1">
                    <a:lumMod val="75000"/>
                  </a:schemeClr>
                </a:solidFill>
              </a:rPr>
              <a:t>montemagno’s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 blog posts]</a:t>
            </a:r>
            <a:br>
              <a:rPr lang="en-AU" sz="1400" dirty="0"/>
            </a:br>
            <a:r>
              <a:rPr lang="en-AU" sz="1400" dirty="0">
                <a:hlinkClick r:id="rId6"/>
              </a:rPr>
              <a:t>https://montemagno.com/tag/continuous-integration/</a:t>
            </a:r>
            <a:endParaRPr lang="en-AU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 err="1"/>
              <a:t>Misc</a:t>
            </a:r>
            <a:endParaRPr lang="en-AU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sz="1400" b="1" dirty="0" err="1"/>
              <a:t>Mobile.BuildTools</a:t>
            </a:r>
            <a:r>
              <a:rPr lang="en-AU" sz="1400" b="1" dirty="0"/>
              <a:t>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[helper library for CI tasks and Xamarin Projects]</a:t>
            </a:r>
            <a:br>
              <a:rPr lang="en-AU" sz="1400" dirty="0"/>
            </a:br>
            <a:r>
              <a:rPr lang="en-AU" sz="1400" dirty="0">
                <a:hlinkClick r:id="rId7"/>
              </a:rPr>
              <a:t>https://github.com/dansiegel/Mobile.BuildTools</a:t>
            </a:r>
            <a:endParaRPr lang="en-AU" sz="1400" dirty="0"/>
          </a:p>
          <a:p>
            <a:pPr>
              <a:buFont typeface="Arial" panose="020B0604020202020204" pitchFamily="34" charset="0"/>
              <a:buChar char="•"/>
            </a:pPr>
            <a:endParaRPr lang="en-AU" sz="2400" dirty="0"/>
          </a:p>
          <a:p>
            <a:pPr lvl="1">
              <a:buFont typeface="Arial" panose="020B0604020202020204" pitchFamily="34" charset="0"/>
              <a:buChar char="•"/>
            </a:pPr>
            <a:endParaRPr lang="en-AU" sz="1400" dirty="0"/>
          </a:p>
          <a:p>
            <a:pPr lvl="1">
              <a:buFont typeface="Arial" panose="020B0604020202020204" pitchFamily="34" charset="0"/>
              <a:buChar char="•"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2156379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1514" y="1886552"/>
            <a:ext cx="11298288" cy="4806347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iOS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prstClr val="white"/>
                </a:solidFill>
              </a:rPr>
              <a:t>Ray </a:t>
            </a:r>
            <a:r>
              <a:rPr lang="en-AU" sz="1400" b="1" dirty="0" err="1">
                <a:solidFill>
                  <a:prstClr val="white"/>
                </a:solidFill>
              </a:rPr>
              <a:t>Wenderlich’s</a:t>
            </a:r>
            <a:r>
              <a:rPr lang="en-AU" sz="1400" b="1" dirty="0">
                <a:solidFill>
                  <a:prstClr val="white"/>
                </a:solidFill>
              </a:rPr>
              <a:t> site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en-AU" sz="1400" dirty="0">
                <a:solidFill>
                  <a:prstClr val="white"/>
                </a:solidFill>
                <a:hlinkClick r:id="rId2"/>
              </a:rPr>
              <a:t>http://www.raywenderlich.com/</a:t>
            </a:r>
            <a:r>
              <a:rPr lang="en-AU" sz="1400" dirty="0">
                <a:solidFill>
                  <a:prstClr val="white"/>
                </a:solidFill>
              </a:rPr>
              <a:t> </a:t>
            </a:r>
          </a:p>
          <a:p>
            <a:pPr lvl="1" algn="just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prstClr val="white"/>
                </a:solidFill>
              </a:rPr>
              <a:t>iOS Dev Weekly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- </a:t>
            </a:r>
            <a:r>
              <a:rPr lang="en-AU" sz="1400" dirty="0">
                <a:solidFill>
                  <a:prstClr val="white"/>
                </a:solidFill>
                <a:hlinkClick r:id="rId3"/>
              </a:rPr>
              <a:t>https://iosdevweekly.com/</a:t>
            </a:r>
            <a:r>
              <a:rPr lang="en-AU" sz="1400" dirty="0">
                <a:solidFill>
                  <a:prstClr val="white"/>
                </a:solidFill>
              </a:rPr>
              <a:t> 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prstClr val="white"/>
                </a:solidFill>
              </a:rPr>
              <a:t>iOS Dev </a:t>
            </a:r>
            <a:r>
              <a:rPr lang="en-AU" sz="1400" b="1" dirty="0" err="1">
                <a:solidFill>
                  <a:prstClr val="white"/>
                </a:solidFill>
              </a:rPr>
              <a:t>Center</a:t>
            </a:r>
            <a:r>
              <a:rPr lang="en-AU" sz="1400" b="1" dirty="0">
                <a:solidFill>
                  <a:prstClr val="white"/>
                </a:solidFill>
              </a:rPr>
              <a:t>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[apple’s own] - </a:t>
            </a:r>
            <a:r>
              <a:rPr lang="en-AU" sz="1400" dirty="0">
                <a:solidFill>
                  <a:prstClr val="white"/>
                </a:solidFill>
                <a:hlinkClick r:id="rId4"/>
              </a:rPr>
              <a:t>https://developer.apple.com/ios/</a:t>
            </a:r>
            <a:endParaRPr lang="en-AU" sz="1400" dirty="0">
              <a:solidFill>
                <a:prstClr val="white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Droid </a:t>
            </a: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prstClr val="white"/>
                </a:solidFill>
              </a:rPr>
              <a:t>developer.android.com </a:t>
            </a:r>
            <a:r>
              <a:rPr lang="en-AU" sz="1200" dirty="0">
                <a:solidFill>
                  <a:schemeClr val="tx1">
                    <a:lumMod val="75000"/>
                  </a:schemeClr>
                </a:solidFill>
              </a:rPr>
              <a:t>[it’s official] - </a:t>
            </a:r>
            <a:r>
              <a:rPr lang="en-AU" sz="1400" dirty="0">
                <a:solidFill>
                  <a:prstClr val="white"/>
                </a:solidFill>
                <a:hlinkClick r:id="rId5"/>
              </a:rPr>
              <a:t>http://developer.android.com/index.html</a:t>
            </a: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500" dirty="0">
              <a:solidFill>
                <a:prstClr val="white"/>
              </a:solidFill>
            </a:endParaRPr>
          </a:p>
          <a:p>
            <a:pPr marL="0" lvl="0" indent="0">
              <a:buClr>
                <a:srgbClr val="418AB3"/>
              </a:buClr>
              <a:buNone/>
            </a:pPr>
            <a:r>
              <a:rPr lang="en-AU" sz="1400" dirty="0">
                <a:solidFill>
                  <a:prstClr val="white"/>
                </a:solidFill>
              </a:rPr>
              <a:t>+ approximately 999,999,999,999 courses on </a:t>
            </a:r>
            <a:r>
              <a:rPr lang="en-AU" sz="1400" dirty="0" err="1">
                <a:solidFill>
                  <a:prstClr val="white"/>
                </a:solidFill>
              </a:rPr>
              <a:t>Pluralsight</a:t>
            </a:r>
            <a:endParaRPr lang="en-AU" dirty="0">
              <a:solidFill>
                <a:prstClr val="white"/>
              </a:solidFill>
            </a:endParaRPr>
          </a:p>
          <a:p>
            <a:pPr marL="457200" lvl="1" indent="0">
              <a:buClr>
                <a:srgbClr val="418AB3"/>
              </a:buClr>
              <a:buNone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native platforms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0388600" y="1886553"/>
            <a:ext cx="6134100" cy="397224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2" charset="2"/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257221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podcasts/videos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1514" y="1886553"/>
            <a:ext cx="11288970" cy="4792922"/>
          </a:xfrm>
          <a:effectLst/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The Xamarin Show - </a:t>
            </a:r>
            <a:r>
              <a:rPr lang="en-AU" sz="2400" dirty="0">
                <a:hlinkClick r:id="rId2"/>
              </a:rPr>
              <a:t>https://channel9.msdn.com/Shows/XamarinShow</a:t>
            </a:r>
            <a:r>
              <a:rPr lang="en-AU" sz="24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Merge Conflict - </a:t>
            </a:r>
            <a:r>
              <a:rPr lang="en-AU" sz="2400" dirty="0">
                <a:hlinkClick r:id="rId3"/>
              </a:rPr>
              <a:t>https://www.mergeconflict.fm</a:t>
            </a:r>
            <a:endParaRPr lang="en-A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Gone Mobile - </a:t>
            </a:r>
            <a:r>
              <a:rPr lang="en-AU" sz="2400" dirty="0">
                <a:hlinkClick r:id="rId4"/>
              </a:rPr>
              <a:t>https://www.gonemobile.io</a:t>
            </a:r>
            <a:endParaRPr lang="en-AU" sz="2400" dirty="0"/>
          </a:p>
          <a:p>
            <a:pPr marL="457200" lvl="1" indent="0">
              <a:buClr>
                <a:srgbClr val="418AB3"/>
              </a:buClr>
              <a:buNone/>
            </a:pPr>
            <a:endParaRPr lang="en-AU" sz="1400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prstClr val="white"/>
              </a:solidFill>
            </a:endParaRPr>
          </a:p>
          <a:p>
            <a:pPr lvl="1">
              <a:buClr>
                <a:srgbClr val="418AB3"/>
              </a:buClr>
              <a:buFont typeface="Arial" panose="020B0604020202020204" pitchFamily="34" charset="0"/>
              <a:buChar char="•"/>
            </a:pPr>
            <a:endParaRPr lang="en-AU" sz="22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AU" sz="2000" dirty="0"/>
          </a:p>
          <a:p>
            <a:pPr marL="457200" lvl="1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208623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/ thanks</a:t>
            </a:r>
          </a:p>
        </p:txBody>
      </p:sp>
    </p:spTree>
    <p:extLst>
      <p:ext uri="{BB962C8B-B14F-4D97-AF65-F5344CB8AC3E}">
        <p14:creationId xmlns:p14="http://schemas.microsoft.com/office/powerpoint/2010/main" val="271522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800" dirty="0"/>
              <a:t>Xamarin because: 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AU" sz="2200" dirty="0"/>
              <a:t>Write code in powerful, expressive languages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AU" sz="2200" dirty="0"/>
              <a:t>Take advantage of the .NET platform and ecosystem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AU" sz="2200" dirty="0"/>
              <a:t>TARGET ALL THE PLATFORMS!!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AU" sz="2200" dirty="0"/>
              <a:t>Share as much code as we can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AU" sz="2200" dirty="0"/>
              <a:t>Avoid Java and Objective-C </a:t>
            </a:r>
            <a:r>
              <a:rPr lang="en-AU" sz="800" dirty="0"/>
              <a:t>and swift</a:t>
            </a:r>
            <a:endParaRPr lang="en-AU" dirty="0"/>
          </a:p>
          <a:p>
            <a:pPr marL="0" indent="0">
              <a:buNone/>
            </a:pPr>
            <a:endParaRPr lang="en-AU" sz="2200" dirty="0"/>
          </a:p>
          <a:p>
            <a:pPr lvl="1">
              <a:buClr>
                <a:srgbClr val="C00000"/>
              </a:buClr>
              <a:buSzPct val="150000"/>
              <a:buFont typeface="Wingdings" panose="05000000000000000000" pitchFamily="2" charset="2"/>
              <a:buChar char=""/>
            </a:pPr>
            <a:r>
              <a:rPr lang="en-AU" sz="2200" dirty="0"/>
              <a:t> </a:t>
            </a:r>
            <a:r>
              <a:rPr lang="en-AU" sz="2200" strike="sngStrike" dirty="0"/>
              <a:t>Don’t want to learn about the native platforms.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Xamarin, again?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98279" y="2640862"/>
            <a:ext cx="4217137" cy="4217138"/>
            <a:chOff x="7981417" y="1523999"/>
            <a:chExt cx="5334000" cy="5334001"/>
          </a:xfrm>
        </p:grpSpPr>
        <p:pic>
          <p:nvPicPr>
            <p:cNvPr id="2050" name="Picture 2" descr="http://i2.kym-cdn.com/entries/icons/facebook/000/006/199/x-all-the-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417" y="1523999"/>
              <a:ext cx="5334000" cy="533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.imgur.com/lX3K6LK.png?1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0718" y="2712830"/>
              <a:ext cx="257175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2"/>
          <p:cNvSpPr txBox="1">
            <a:spLocks/>
          </p:cNvSpPr>
          <p:nvPr/>
        </p:nvSpPr>
        <p:spPr>
          <a:xfrm>
            <a:off x="3303713" y="317097"/>
            <a:ext cx="250556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AU" sz="800" dirty="0"/>
              <a:t>(yeah this list isn’t really MECE)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06FF13-AC57-44D7-B8DE-83C4FB28C9B5}"/>
              </a:ext>
            </a:extLst>
          </p:cNvPr>
          <p:cNvGrpSpPr/>
          <p:nvPr/>
        </p:nvGrpSpPr>
        <p:grpSpPr>
          <a:xfrm>
            <a:off x="10503672" y="4796878"/>
            <a:ext cx="1126722" cy="446737"/>
            <a:chOff x="10503672" y="4796878"/>
            <a:chExt cx="1126722" cy="44673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A5A24A8-37DE-4B57-91D1-93E1582291B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672" y="5145459"/>
              <a:ext cx="614766" cy="9815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EBE769-3D52-48C5-8650-B2F7646100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4230" y="4796878"/>
              <a:ext cx="116164" cy="37998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71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2"/>
            <a:ext cx="11502568" cy="4717448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Xamarin is not designed to relieve you of the need to understand the underlying platform:</a:t>
            </a:r>
          </a:p>
          <a:p>
            <a:pPr lvl="1"/>
            <a:r>
              <a:rPr lang="en-AU" sz="2200" dirty="0"/>
              <a:t> Android, iOS and UWP differ on many levels – UI, app lifecycle, sandboxing</a:t>
            </a:r>
            <a:endParaRPr lang="en-AU" sz="1050" dirty="0"/>
          </a:p>
          <a:p>
            <a:pPr marL="0" indent="0">
              <a:spcBef>
                <a:spcPts val="900"/>
              </a:spcBef>
              <a:buNone/>
            </a:pPr>
            <a:endParaRPr lang="en-AU" sz="2800" dirty="0"/>
          </a:p>
          <a:p>
            <a:pPr marL="0" indent="0">
              <a:spcBef>
                <a:spcPts val="900"/>
              </a:spcBef>
              <a:buNone/>
            </a:pPr>
            <a:r>
              <a:rPr lang="en-AU" sz="2800" dirty="0"/>
              <a:t>Each platform might be more or less suited to a task or paradigm</a:t>
            </a:r>
          </a:p>
          <a:p>
            <a:pPr marL="457200" lvl="1" indent="0">
              <a:buNone/>
            </a:pPr>
            <a:br>
              <a:rPr lang="en-AU" sz="2200" dirty="0"/>
            </a:br>
            <a:endParaRPr lang="en-AU" sz="1050" dirty="0"/>
          </a:p>
          <a:p>
            <a:pPr marL="0" indent="0">
              <a:buNone/>
            </a:pPr>
            <a:r>
              <a:rPr lang="en-AU" sz="2800" dirty="0" err="1"/>
              <a:t>Xamarin.Forms</a:t>
            </a:r>
            <a:r>
              <a:rPr lang="en-AU" sz="2800" dirty="0"/>
              <a:t> abstracts some of these platform variations, some of the time.</a:t>
            </a:r>
            <a:endParaRPr lang="en-AU" sz="2400" dirty="0"/>
          </a:p>
          <a:p>
            <a:endParaRPr lang="en-AU" sz="2400" dirty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all mobile platforms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359440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2"/>
            <a:ext cx="11588292" cy="4730148"/>
          </a:xfrm>
        </p:spPr>
        <p:txBody>
          <a:bodyPr/>
          <a:lstStyle/>
          <a:p>
            <a:pPr marL="0" indent="0">
              <a:buNone/>
            </a:pPr>
            <a:r>
              <a:rPr lang="en-AU" sz="2800" dirty="0"/>
              <a:t>Xamarin’s iOS/Android frameworks are C# idiomatic, but otherwise near identical to native </a:t>
            </a:r>
            <a:r>
              <a:rPr lang="en-AU" sz="2800" dirty="0" err="1"/>
              <a:t>ObjC</a:t>
            </a:r>
            <a:r>
              <a:rPr lang="en-AU" sz="2800" dirty="0"/>
              <a:t>/Swift/Java counterparts</a:t>
            </a:r>
          </a:p>
          <a:p>
            <a:pPr lvl="1"/>
            <a:r>
              <a:rPr lang="en-AU" sz="2200" dirty="0"/>
              <a:t> A book or course targeting iOS or Android native is still relevant, especially for frameworks like </a:t>
            </a:r>
            <a:r>
              <a:rPr lang="en-AU" sz="2200" dirty="0" err="1"/>
              <a:t>UIKit</a:t>
            </a:r>
            <a:r>
              <a:rPr lang="en-AU" sz="2200" dirty="0"/>
              <a:t> and </a:t>
            </a:r>
            <a:r>
              <a:rPr lang="en-AU" sz="2200" dirty="0" err="1"/>
              <a:t>CoreAnimation</a:t>
            </a:r>
            <a:endParaRPr lang="en-AU" sz="2200" dirty="0"/>
          </a:p>
          <a:p>
            <a:pPr lvl="1"/>
            <a:r>
              <a:rPr lang="en-AU" sz="2200" dirty="0"/>
              <a:t> Tutorials and documentation are easily adapted </a:t>
            </a:r>
          </a:p>
          <a:p>
            <a:pPr lvl="1"/>
            <a:r>
              <a:rPr lang="en-AU" sz="2200" dirty="0"/>
              <a:t> The balance of swift – </a:t>
            </a:r>
            <a:r>
              <a:rPr lang="en-AU" sz="2200" dirty="0" err="1"/>
              <a:t>objc</a:t>
            </a:r>
            <a:r>
              <a:rPr lang="en-AU" sz="2200" dirty="0"/>
              <a:t> samples has tipped over the last couple of years</a:t>
            </a:r>
            <a:endParaRPr lang="en-AU" dirty="0"/>
          </a:p>
          <a:p>
            <a:pPr marL="0" indent="0">
              <a:buNone/>
            </a:pPr>
            <a:br>
              <a:rPr lang="en-AU" sz="1600" dirty="0"/>
            </a:br>
            <a:r>
              <a:rPr lang="en-AU" sz="2800" dirty="0"/>
              <a:t>Probably the biggest deviation from native API naming:</a:t>
            </a:r>
            <a:endParaRPr lang="en-AU" sz="1050" dirty="0"/>
          </a:p>
          <a:p>
            <a:pPr marL="914400" lvl="2" indent="0">
              <a:buNone/>
            </a:pPr>
            <a:endParaRPr lang="en-AU" sz="400" dirty="0"/>
          </a:p>
          <a:p>
            <a:pPr marL="0" lvl="1" indent="0">
              <a:buNone/>
            </a:pPr>
            <a:endParaRPr lang="en-AU" sz="300" dirty="0"/>
          </a:p>
          <a:p>
            <a:pPr marL="0" lvl="1" indent="0">
              <a:buNone/>
            </a:pPr>
            <a:endParaRPr lang="en-AU" sz="300" dirty="0"/>
          </a:p>
          <a:p>
            <a:pPr marL="0" lvl="1" indent="0">
              <a:buNone/>
            </a:pPr>
            <a:endParaRPr lang="en-AU" sz="300" dirty="0"/>
          </a:p>
          <a:p>
            <a:pPr lvl="1"/>
            <a:endParaRPr lang="en-AU" sz="2000" dirty="0"/>
          </a:p>
          <a:p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sz="2400" dirty="0"/>
          </a:p>
          <a:p>
            <a:endParaRPr lang="en-A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2196" y="144191"/>
            <a:ext cx="11606928" cy="970450"/>
          </a:xfrm>
        </p:spPr>
        <p:txBody>
          <a:bodyPr lIns="0" rIns="0"/>
          <a:lstStyle/>
          <a:p>
            <a:r>
              <a:rPr lang="en-AU" dirty="0"/>
              <a:t>fortunately, we can make use of native docs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0832" y="5666606"/>
            <a:ext cx="10165080" cy="669414"/>
            <a:chOff x="460832" y="5072246"/>
            <a:chExt cx="10165080" cy="66941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546860" y="5610855"/>
              <a:ext cx="4373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60832" y="5072246"/>
              <a:ext cx="1016508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AU" sz="2000" dirty="0"/>
                <a:t> - </a:t>
              </a:r>
              <a:r>
                <a:rPr lang="en-AU" sz="2000" dirty="0" err="1"/>
                <a:t>tableView:cellForRowAtIndexPath</a:t>
              </a:r>
              <a:r>
                <a:rPr lang="en-AU" sz="2000" dirty="0"/>
                <a:t>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84220" y="5480050"/>
              <a:ext cx="899160" cy="261610"/>
            </a:xfrm>
            <a:prstGeom prst="rect">
              <a:avLst/>
            </a:prstGeom>
            <a:solidFill>
              <a:srgbClr val="5E5E5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b="1" dirty="0">
                  <a:solidFill>
                    <a:srgbClr val="00B0F0"/>
                  </a:solidFill>
                </a:rPr>
                <a:t>NATIVE iOS</a:t>
              </a:r>
              <a:endParaRPr lang="en-AU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73702" y="5658912"/>
            <a:ext cx="2784737" cy="669414"/>
            <a:chOff x="5476630" y="5064552"/>
            <a:chExt cx="2784737" cy="66941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953250" y="5610855"/>
              <a:ext cx="11630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23754" y="5480050"/>
              <a:ext cx="1024712" cy="253916"/>
            </a:xfrm>
            <a:prstGeom prst="rect">
              <a:avLst/>
            </a:prstGeom>
            <a:solidFill>
              <a:srgbClr val="5E5E5E"/>
            </a:solidFill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n-AU" sz="1050" b="1" dirty="0">
                  <a:solidFill>
                    <a:srgbClr val="00B0F0"/>
                  </a:solidFill>
                </a:rPr>
                <a:t>XAMARIN iOS</a:t>
              </a:r>
              <a:endParaRPr lang="en-AU" b="1" dirty="0">
                <a:solidFill>
                  <a:srgbClr val="00B0F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76630" y="5064552"/>
              <a:ext cx="27847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2"/>
              <a:r>
                <a:rPr lang="en-AU" sz="2000" dirty="0">
                  <a:sym typeface="Wingdings" panose="05000000000000000000" pitchFamily="2" charset="2"/>
                </a:rPr>
                <a:t> </a:t>
              </a:r>
              <a:r>
                <a:rPr lang="en-AU" sz="1600" dirty="0">
                  <a:sym typeface="Wingdings" panose="05000000000000000000" pitchFamily="2" charset="2"/>
                </a:rPr>
                <a:t>	</a:t>
              </a:r>
              <a:r>
                <a:rPr lang="en-AU" sz="2000" dirty="0" err="1">
                  <a:sym typeface="Wingdings" panose="05000000000000000000" pitchFamily="2" charset="2"/>
                </a:rPr>
                <a:t>G</a:t>
              </a:r>
              <a:r>
                <a:rPr lang="en-AU" sz="2000" dirty="0" err="1"/>
                <a:t>etCell</a:t>
              </a:r>
              <a:r>
                <a:rPr lang="en-AU" sz="2000" dirty="0"/>
                <a:t>(,)</a:t>
              </a:r>
            </a:p>
          </p:txBody>
        </p:sp>
      </p:grpSp>
      <p:pic>
        <p:nvPicPr>
          <p:cNvPr id="2050" name="Picture 2" descr="Image result for im not even mad">
            <a:extLst>
              <a:ext uri="{FF2B5EF4-FFF2-40B4-BE49-F238E27FC236}">
                <a16:creationId xmlns:a16="http://schemas.microsoft.com/office/drawing/2014/main" id="{42180B2A-2ABA-4DDD-90F5-BC4281FA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35" b="99383" l="7074" r="86817">
                        <a14:foregroundMark x1="50482" y1="23457" x2="59807" y2="6790"/>
                        <a14:foregroundMark x1="60772" y1="6790" x2="66881" y2="12346"/>
                        <a14:foregroundMark x1="22830" y1="83951" x2="22830" y2="89506"/>
                        <a14:foregroundMark x1="24116" y1="83951" x2="24116" y2="83951"/>
                        <a14:foregroundMark x1="37299" y1="93827" x2="64630" y2="90741"/>
                        <a14:foregroundMark x1="69132" y1="69136" x2="81350" y2="96296"/>
                        <a14:foregroundMark x1="69132" y1="34568" x2="71061" y2="15432"/>
                        <a14:foregroundMark x1="67203" y1="12346" x2="51768" y2="11111"/>
                        <a14:backgroundMark x1="41158" y1="48148" x2="28939" y2="74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62" y="4701542"/>
            <a:ext cx="4139867" cy="21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8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/>
          <p:cNvSpPr/>
          <p:nvPr/>
        </p:nvSpPr>
        <p:spPr bwMode="auto">
          <a:xfrm>
            <a:off x="0" y="2726315"/>
            <a:ext cx="39065201" cy="1396905"/>
          </a:xfrm>
          <a:custGeom>
            <a:avLst/>
            <a:gdLst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023 w 10000"/>
              <a:gd name="connsiteY12" fmla="*/ 9942 h 10000"/>
              <a:gd name="connsiteX13" fmla="*/ 2335 w 10000"/>
              <a:gd name="connsiteY13" fmla="*/ 8635 h 10000"/>
              <a:gd name="connsiteX14" fmla="*/ 10000 w 10000"/>
              <a:gd name="connsiteY14" fmla="*/ 8635 h 10000"/>
              <a:gd name="connsiteX15" fmla="*/ 10000 w 10000"/>
              <a:gd name="connsiteY15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005 w 10000"/>
              <a:gd name="connsiteY10" fmla="*/ 9978 h 10000"/>
              <a:gd name="connsiteX11" fmla="*/ 2016 w 10000"/>
              <a:gd name="connsiteY11" fmla="*/ 9956 h 10000"/>
              <a:gd name="connsiteX12" fmla="*/ 2335 w 10000"/>
              <a:gd name="connsiteY12" fmla="*/ 8635 h 10000"/>
              <a:gd name="connsiteX13" fmla="*/ 10000 w 10000"/>
              <a:gd name="connsiteY13" fmla="*/ 8635 h 10000"/>
              <a:gd name="connsiteX14" fmla="*/ 10000 w 10000"/>
              <a:gd name="connsiteY14" fmla="*/ 0 h 10000"/>
              <a:gd name="connsiteX0" fmla="*/ 10000 w 10000"/>
              <a:gd name="connsiteY0" fmla="*/ 0 h 10067"/>
              <a:gd name="connsiteX1" fmla="*/ 0 w 10000"/>
              <a:gd name="connsiteY1" fmla="*/ 0 h 10067"/>
              <a:gd name="connsiteX2" fmla="*/ 0 w 10000"/>
              <a:gd name="connsiteY2" fmla="*/ 8635 h 10067"/>
              <a:gd name="connsiteX3" fmla="*/ 1637 w 10000"/>
              <a:gd name="connsiteY3" fmla="*/ 8635 h 10067"/>
              <a:gd name="connsiteX4" fmla="*/ 1950 w 10000"/>
              <a:gd name="connsiteY4" fmla="*/ 9942 h 10067"/>
              <a:gd name="connsiteX5" fmla="*/ 1950 w 10000"/>
              <a:gd name="connsiteY5" fmla="*/ 9942 h 10067"/>
              <a:gd name="connsiteX6" fmla="*/ 1957 w 10000"/>
              <a:gd name="connsiteY6" fmla="*/ 9956 h 10067"/>
              <a:gd name="connsiteX7" fmla="*/ 1967 w 10000"/>
              <a:gd name="connsiteY7" fmla="*/ 9978 h 10067"/>
              <a:gd name="connsiteX8" fmla="*/ 1977 w 10000"/>
              <a:gd name="connsiteY8" fmla="*/ 10000 h 10067"/>
              <a:gd name="connsiteX9" fmla="*/ 1997 w 10000"/>
              <a:gd name="connsiteY9" fmla="*/ 10000 h 10067"/>
              <a:gd name="connsiteX10" fmla="*/ 2016 w 10000"/>
              <a:gd name="connsiteY10" fmla="*/ 9956 h 10067"/>
              <a:gd name="connsiteX11" fmla="*/ 2335 w 10000"/>
              <a:gd name="connsiteY11" fmla="*/ 8635 h 10067"/>
              <a:gd name="connsiteX12" fmla="*/ 10000 w 10000"/>
              <a:gd name="connsiteY12" fmla="*/ 8635 h 10067"/>
              <a:gd name="connsiteX13" fmla="*/ 10000 w 10000"/>
              <a:gd name="connsiteY13" fmla="*/ 0 h 10067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1997 w 10000"/>
              <a:gd name="connsiteY9" fmla="*/ 10000 h 10000"/>
              <a:gd name="connsiteX10" fmla="*/ 2335 w 10000"/>
              <a:gd name="connsiteY10" fmla="*/ 8635 h 10000"/>
              <a:gd name="connsiteX11" fmla="*/ 10000 w 10000"/>
              <a:gd name="connsiteY11" fmla="*/ 8635 h 10000"/>
              <a:gd name="connsiteX12" fmla="*/ 10000 w 10000"/>
              <a:gd name="connsiteY12" fmla="*/ 0 h 10000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35 h 10000"/>
              <a:gd name="connsiteX3" fmla="*/ 1637 w 10000"/>
              <a:gd name="connsiteY3" fmla="*/ 8635 h 10000"/>
              <a:gd name="connsiteX4" fmla="*/ 1950 w 10000"/>
              <a:gd name="connsiteY4" fmla="*/ 9942 h 10000"/>
              <a:gd name="connsiteX5" fmla="*/ 1950 w 10000"/>
              <a:gd name="connsiteY5" fmla="*/ 9942 h 10000"/>
              <a:gd name="connsiteX6" fmla="*/ 1957 w 10000"/>
              <a:gd name="connsiteY6" fmla="*/ 9956 h 10000"/>
              <a:gd name="connsiteX7" fmla="*/ 1967 w 10000"/>
              <a:gd name="connsiteY7" fmla="*/ 9978 h 10000"/>
              <a:gd name="connsiteX8" fmla="*/ 1977 w 10000"/>
              <a:gd name="connsiteY8" fmla="*/ 10000 h 10000"/>
              <a:gd name="connsiteX9" fmla="*/ 2335 w 10000"/>
              <a:gd name="connsiteY9" fmla="*/ 8635 h 10000"/>
              <a:gd name="connsiteX10" fmla="*/ 10000 w 10000"/>
              <a:gd name="connsiteY10" fmla="*/ 8635 h 10000"/>
              <a:gd name="connsiteX11" fmla="*/ 10000 w 10000"/>
              <a:gd name="connsiteY11" fmla="*/ 0 h 10000"/>
              <a:gd name="connsiteX0" fmla="*/ 10000 w 10000"/>
              <a:gd name="connsiteY0" fmla="*/ 0 h 10071"/>
              <a:gd name="connsiteX1" fmla="*/ 0 w 10000"/>
              <a:gd name="connsiteY1" fmla="*/ 0 h 10071"/>
              <a:gd name="connsiteX2" fmla="*/ 0 w 10000"/>
              <a:gd name="connsiteY2" fmla="*/ 8635 h 10071"/>
              <a:gd name="connsiteX3" fmla="*/ 1637 w 10000"/>
              <a:gd name="connsiteY3" fmla="*/ 8635 h 10071"/>
              <a:gd name="connsiteX4" fmla="*/ 1950 w 10000"/>
              <a:gd name="connsiteY4" fmla="*/ 9942 h 10071"/>
              <a:gd name="connsiteX5" fmla="*/ 1950 w 10000"/>
              <a:gd name="connsiteY5" fmla="*/ 9942 h 10071"/>
              <a:gd name="connsiteX6" fmla="*/ 1957 w 10000"/>
              <a:gd name="connsiteY6" fmla="*/ 9956 h 10071"/>
              <a:gd name="connsiteX7" fmla="*/ 1967 w 10000"/>
              <a:gd name="connsiteY7" fmla="*/ 9978 h 10071"/>
              <a:gd name="connsiteX8" fmla="*/ 2335 w 10000"/>
              <a:gd name="connsiteY8" fmla="*/ 8635 h 10071"/>
              <a:gd name="connsiteX9" fmla="*/ 10000 w 10000"/>
              <a:gd name="connsiteY9" fmla="*/ 8635 h 10071"/>
              <a:gd name="connsiteX10" fmla="*/ 10000 w 10000"/>
              <a:gd name="connsiteY10" fmla="*/ 0 h 10071"/>
              <a:gd name="connsiteX0" fmla="*/ 10000 w 10000"/>
              <a:gd name="connsiteY0" fmla="*/ 0 h 9956"/>
              <a:gd name="connsiteX1" fmla="*/ 0 w 10000"/>
              <a:gd name="connsiteY1" fmla="*/ 0 h 9956"/>
              <a:gd name="connsiteX2" fmla="*/ 0 w 10000"/>
              <a:gd name="connsiteY2" fmla="*/ 8635 h 9956"/>
              <a:gd name="connsiteX3" fmla="*/ 1637 w 10000"/>
              <a:gd name="connsiteY3" fmla="*/ 8635 h 9956"/>
              <a:gd name="connsiteX4" fmla="*/ 1950 w 10000"/>
              <a:gd name="connsiteY4" fmla="*/ 9942 h 9956"/>
              <a:gd name="connsiteX5" fmla="*/ 1950 w 10000"/>
              <a:gd name="connsiteY5" fmla="*/ 9942 h 9956"/>
              <a:gd name="connsiteX6" fmla="*/ 1957 w 10000"/>
              <a:gd name="connsiteY6" fmla="*/ 9956 h 9956"/>
              <a:gd name="connsiteX7" fmla="*/ 2335 w 10000"/>
              <a:gd name="connsiteY7" fmla="*/ 8635 h 9956"/>
              <a:gd name="connsiteX8" fmla="*/ 10000 w 10000"/>
              <a:gd name="connsiteY8" fmla="*/ 8635 h 9956"/>
              <a:gd name="connsiteX9" fmla="*/ 10000 w 10000"/>
              <a:gd name="connsiteY9" fmla="*/ 0 h 9956"/>
              <a:gd name="connsiteX0" fmla="*/ 10000 w 10000"/>
              <a:gd name="connsiteY0" fmla="*/ 0 h 9986"/>
              <a:gd name="connsiteX1" fmla="*/ 0 w 10000"/>
              <a:gd name="connsiteY1" fmla="*/ 0 h 9986"/>
              <a:gd name="connsiteX2" fmla="*/ 0 w 10000"/>
              <a:gd name="connsiteY2" fmla="*/ 8673 h 9986"/>
              <a:gd name="connsiteX3" fmla="*/ 1637 w 10000"/>
              <a:gd name="connsiteY3" fmla="*/ 8673 h 9986"/>
              <a:gd name="connsiteX4" fmla="*/ 1950 w 10000"/>
              <a:gd name="connsiteY4" fmla="*/ 9986 h 9986"/>
              <a:gd name="connsiteX5" fmla="*/ 1950 w 10000"/>
              <a:gd name="connsiteY5" fmla="*/ 9986 h 9986"/>
              <a:gd name="connsiteX6" fmla="*/ 2335 w 10000"/>
              <a:gd name="connsiteY6" fmla="*/ 8673 h 9986"/>
              <a:gd name="connsiteX7" fmla="*/ 10000 w 10000"/>
              <a:gd name="connsiteY7" fmla="*/ 8673 h 9986"/>
              <a:gd name="connsiteX8" fmla="*/ 10000 w 10000"/>
              <a:gd name="connsiteY8" fmla="*/ 0 h 9986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8685 h 10000"/>
              <a:gd name="connsiteX3" fmla="*/ 1637 w 10000"/>
              <a:gd name="connsiteY3" fmla="*/ 8685 h 10000"/>
              <a:gd name="connsiteX4" fmla="*/ 1950 w 10000"/>
              <a:gd name="connsiteY4" fmla="*/ 10000 h 10000"/>
              <a:gd name="connsiteX5" fmla="*/ 2335 w 10000"/>
              <a:gd name="connsiteY5" fmla="*/ 8685 h 10000"/>
              <a:gd name="connsiteX6" fmla="*/ 10000 w 10000"/>
              <a:gd name="connsiteY6" fmla="*/ 8685 h 10000"/>
              <a:gd name="connsiteX7" fmla="*/ 10000 w 10000"/>
              <a:gd name="connsiteY7" fmla="*/ 0 h 10000"/>
              <a:gd name="connsiteX0" fmla="*/ 10000 w 10000"/>
              <a:gd name="connsiteY0" fmla="*/ 0 h 8685"/>
              <a:gd name="connsiteX1" fmla="*/ 0 w 10000"/>
              <a:gd name="connsiteY1" fmla="*/ 0 h 8685"/>
              <a:gd name="connsiteX2" fmla="*/ 0 w 10000"/>
              <a:gd name="connsiteY2" fmla="*/ 8685 h 8685"/>
              <a:gd name="connsiteX3" fmla="*/ 1637 w 10000"/>
              <a:gd name="connsiteY3" fmla="*/ 8685 h 8685"/>
              <a:gd name="connsiteX4" fmla="*/ 2335 w 10000"/>
              <a:gd name="connsiteY4" fmla="*/ 8685 h 8685"/>
              <a:gd name="connsiteX5" fmla="*/ 10000 w 10000"/>
              <a:gd name="connsiteY5" fmla="*/ 8685 h 8685"/>
              <a:gd name="connsiteX6" fmla="*/ 10000 w 10000"/>
              <a:gd name="connsiteY6" fmla="*/ 0 h 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8685">
                <a:moveTo>
                  <a:pt x="10000" y="0"/>
                </a:moveTo>
                <a:lnTo>
                  <a:pt x="0" y="0"/>
                </a:lnTo>
                <a:lnTo>
                  <a:pt x="0" y="8685"/>
                </a:lnTo>
                <a:lnTo>
                  <a:pt x="1637" y="8685"/>
                </a:lnTo>
                <a:lnTo>
                  <a:pt x="2335" y="8685"/>
                </a:lnTo>
                <a:lnTo>
                  <a:pt x="10000" y="8685"/>
                </a:lnTo>
                <a:lnTo>
                  <a:pt x="1000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3"/>
          <p:cNvSpPr txBox="1">
            <a:spLocks/>
          </p:cNvSpPr>
          <p:nvPr/>
        </p:nvSpPr>
        <p:spPr>
          <a:xfrm>
            <a:off x="3870701" y="294377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 dirty="0"/>
              <a:t>begin with the end in mind</a:t>
            </a:r>
            <a:endParaRPr lang="en-AU" strike="sngStrike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 rot="21083849">
            <a:off x="-138249" y="2565400"/>
            <a:ext cx="4157099" cy="153932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3900" dirty="0"/>
              <a:t>#2</a:t>
            </a:r>
            <a:endParaRPr lang="en-AU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9899" y="1298913"/>
            <a:ext cx="386080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1600" dirty="0"/>
              <a:t>-= mobile principles to live by =- </a:t>
            </a:r>
          </a:p>
        </p:txBody>
      </p:sp>
      <p:sp>
        <p:nvSpPr>
          <p:cNvPr id="13" name="Rectangle 12"/>
          <p:cNvSpPr/>
          <p:nvPr/>
        </p:nvSpPr>
        <p:spPr>
          <a:xfrm rot="303497">
            <a:off x="6446072" y="2820183"/>
            <a:ext cx="21605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dirty="0"/>
              <a:t>cross-platform</a:t>
            </a:r>
            <a:br>
              <a:rPr lang="en-AU" sz="2000" b="1" dirty="0"/>
            </a:br>
            <a:r>
              <a:rPr lang="en-AU" sz="2000" b="1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56021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push dir="u"/>
      </p:transition>
    </mc:Choice>
    <mc:Fallback xmlns="">
      <p:transition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4.44444E-6 L -0.11888 4.44444E-6 " pathEditMode="relative" rAng="0" ptsTypes="AA">
                                          <p:cBhvr>
                                            <p:cTn id="20" dur="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5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5" grpId="0"/>
          <p:bldP spid="6" grpId="0"/>
          <p:bldP spid="13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5" y="3529938"/>
            <a:ext cx="4858933" cy="288365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0832" y="1886553"/>
            <a:ext cx="11670208" cy="1871531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The components of MVVM map closely to the original code sharing architecture in a Xamarin app, and the ecosystem has evolved around that.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196" y="144191"/>
            <a:ext cx="12146044" cy="970450"/>
          </a:xfrm>
        </p:spPr>
        <p:txBody>
          <a:bodyPr/>
          <a:lstStyle/>
          <a:p>
            <a:r>
              <a:rPr lang="en-AU" dirty="0"/>
              <a:t>Forms or otherwise, MVVM is a safe bet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1056" r="32303" b="64183"/>
          <a:stretch/>
        </p:blipFill>
        <p:spPr>
          <a:xfrm>
            <a:off x="3435006" y="3586634"/>
            <a:ext cx="1183341" cy="9685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47" y="3585478"/>
            <a:ext cx="3229587" cy="27042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31056" r="32303" b="64183"/>
          <a:stretch/>
        </p:blipFill>
        <p:spPr>
          <a:xfrm>
            <a:off x="7018746" y="3586634"/>
            <a:ext cx="1183341" cy="9685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7206" y="6457890"/>
            <a:ext cx="280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From a Xamarin Presentation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0" y="6413596"/>
            <a:ext cx="4029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/>
              <a:t>From a google image result for MVVM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59933" y="3222161"/>
            <a:ext cx="5223590" cy="3252512"/>
            <a:chOff x="659933" y="3222161"/>
            <a:chExt cx="5223590" cy="3252512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-225191" y="5281771"/>
              <a:ext cx="2078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3798D3"/>
                  </a:solidFill>
                </a:rPr>
                <a:t>Portable Class Library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1240" y="3222161"/>
              <a:ext cx="143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AA59A2"/>
                  </a:solidFill>
                </a:rPr>
                <a:t>Native Project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67838" y="3222161"/>
              <a:ext cx="143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7DC567"/>
                  </a:solidFill>
                </a:rPr>
                <a:t>Native Project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4437" y="3222161"/>
              <a:ext cx="143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36BCEC"/>
                  </a:solidFill>
                </a:rPr>
                <a:t>Native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4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0.19935 1.11022E-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20039 -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99"/>
                                      </p:to>
                                    </p:set>
                                    <p:animEffect filter="image" prLst="opacity: 0.99">
                                      <p:cBhvr rctx="IE">
                                        <p:cTn id="3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-0.30743 2.59259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/>
      <p:bldP spid="16" grpId="1"/>
      <p:bldP spid="19" grpId="0"/>
      <p:bldP spid="1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5980</TotalTime>
  <Words>2216</Words>
  <Application>Microsoft Office PowerPoint</Application>
  <PresentationFormat>Widescreen</PresentationFormat>
  <Paragraphs>429</Paragraphs>
  <Slides>49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Century Gothic</vt:lpstr>
      <vt:lpstr>Consolas</vt:lpstr>
      <vt:lpstr>Wingdings</vt:lpstr>
      <vt:lpstr>Wingdings 2</vt:lpstr>
      <vt:lpstr>Quotable</vt:lpstr>
      <vt:lpstr>Starting out right with Xamarin    </vt:lpstr>
      <vt:lpstr>whoami</vt:lpstr>
      <vt:lpstr>to cover</vt:lpstr>
      <vt:lpstr>PowerPoint Presentation</vt:lpstr>
      <vt:lpstr>why Xamarin, again?</vt:lpstr>
      <vt:lpstr>not all mobile platforms are created equal</vt:lpstr>
      <vt:lpstr>fortunately, we can make use of native docs</vt:lpstr>
      <vt:lpstr>PowerPoint Presentation</vt:lpstr>
      <vt:lpstr>Forms or otherwise, MVVM is a safe bet</vt:lpstr>
      <vt:lpstr>go MVVM with netstandard from the beginning</vt:lpstr>
      <vt:lpstr>PowerPoint Presentation</vt:lpstr>
      <vt:lpstr>mobile moves fast, libraries age faster</vt:lpstr>
      <vt:lpstr>think carefully about adding dependencies</vt:lpstr>
      <vt:lpstr>With OSS, we have options</vt:lpstr>
      <vt:lpstr>PowerPoint Presentation</vt:lpstr>
      <vt:lpstr>Xamarin has a great core community </vt:lpstr>
      <vt:lpstr>POP QUIZ</vt:lpstr>
      <vt:lpstr>Q1: your next cross platform mobile app</vt:lpstr>
      <vt:lpstr>Q1: your next cross platform mobile app</vt:lpstr>
      <vt:lpstr>Q2: To Share UI, or not to Share UI</vt:lpstr>
      <vt:lpstr>Q2: To Share UI, or not to Share UI</vt:lpstr>
      <vt:lpstr>Q2: To Share UI, or not to Share UI</vt:lpstr>
      <vt:lpstr>Q2: To Share UI, or not to Share UI</vt:lpstr>
      <vt:lpstr>Q3: &lt;UI /&gt; or new UI();</vt:lpstr>
      <vt:lpstr>Q3: &lt;UI /&gt; or new UI();</vt:lpstr>
      <vt:lpstr>Q3: &lt;UI /&gt; or new UI();</vt:lpstr>
      <vt:lpstr>Q3: &lt;UI /&gt; or new UI(); - iOS</vt:lpstr>
      <vt:lpstr>Q3: &lt;UI /&gt; or new UI(); - Android</vt:lpstr>
      <vt:lpstr>Q3: &lt;UI /&gt; or new UI(); - Xamarin.Forms</vt:lpstr>
      <vt:lpstr>Q4: Which IDE </vt:lpstr>
      <vt:lpstr>Q5: Your dev machine and you</vt:lpstr>
      <vt:lpstr>Q5: Your dev machine and you</vt:lpstr>
      <vt:lpstr>Spotlight</vt:lpstr>
      <vt:lpstr>how to use HttpClient to query a JSON API</vt:lpstr>
      <vt:lpstr>hello Refit </vt:lpstr>
      <vt:lpstr>persisting data – Akavache </vt:lpstr>
      <vt:lpstr>super duper animations - lottie</vt:lpstr>
      <vt:lpstr>cross platform apis with no fuss - essentials</vt:lpstr>
      <vt:lpstr>y even xaml am I rite</vt:lpstr>
      <vt:lpstr>PowerPoint Presentation</vt:lpstr>
      <vt:lpstr>docs/learning</vt:lpstr>
      <vt:lpstr>(social) media</vt:lpstr>
      <vt:lpstr>frameworks/libraries</vt:lpstr>
      <vt:lpstr>frameworks/libraries</vt:lpstr>
      <vt:lpstr>game dev </vt:lpstr>
      <vt:lpstr>ci/cd</vt:lpstr>
      <vt:lpstr>native platforms</vt:lpstr>
      <vt:lpstr>podcasts/videos</vt:lpstr>
      <vt:lpstr>questions /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Starting Out Right with Xamarin</dc:title>
  <dc:creator>rdavis</dc:creator>
  <cp:lastModifiedBy>rdavis</cp:lastModifiedBy>
  <cp:revision>319</cp:revision>
  <dcterms:created xsi:type="dcterms:W3CDTF">2015-04-26T04:23:37Z</dcterms:created>
  <dcterms:modified xsi:type="dcterms:W3CDTF">2018-09-26T20:05:41Z</dcterms:modified>
</cp:coreProperties>
</file>